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34"/>
  </p:notesMasterIdLst>
  <p:handoutMasterIdLst>
    <p:handoutMasterId r:id="rId35"/>
  </p:handoutMasterIdLst>
  <p:sldIdLst>
    <p:sldId id="256" r:id="rId3"/>
    <p:sldId id="266" r:id="rId4"/>
    <p:sldId id="276" r:id="rId5"/>
    <p:sldId id="277" r:id="rId6"/>
    <p:sldId id="278" r:id="rId7"/>
    <p:sldId id="285" r:id="rId8"/>
    <p:sldId id="302" r:id="rId9"/>
    <p:sldId id="279" r:id="rId10"/>
    <p:sldId id="301" r:id="rId11"/>
    <p:sldId id="300" r:id="rId12"/>
    <p:sldId id="286" r:id="rId13"/>
    <p:sldId id="287" r:id="rId14"/>
    <p:sldId id="288" r:id="rId15"/>
    <p:sldId id="289" r:id="rId16"/>
    <p:sldId id="280" r:id="rId17"/>
    <p:sldId id="294" r:id="rId18"/>
    <p:sldId id="293" r:id="rId19"/>
    <p:sldId id="291" r:id="rId20"/>
    <p:sldId id="292" r:id="rId21"/>
    <p:sldId id="299" r:id="rId22"/>
    <p:sldId id="281" r:id="rId23"/>
    <p:sldId id="303" r:id="rId24"/>
    <p:sldId id="305" r:id="rId25"/>
    <p:sldId id="304" r:id="rId26"/>
    <p:sldId id="282" r:id="rId27"/>
    <p:sldId id="283" r:id="rId28"/>
    <p:sldId id="296" r:id="rId29"/>
    <p:sldId id="298" r:id="rId30"/>
    <p:sldId id="284" r:id="rId31"/>
    <p:sldId id="295" r:id="rId32"/>
    <p:sldId id="306" r:id="rId33"/>
  </p:sldIdLst>
  <p:sldSz cx="12827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40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pta, Smita (Cognizant)" initials="GS(" lastIdx="6" clrIdx="0">
    <p:extLst>
      <p:ext uri="{19B8F6BF-5375-455C-9EA6-DF929625EA0E}">
        <p15:presenceInfo xmlns:p15="http://schemas.microsoft.com/office/powerpoint/2012/main" userId="S-1-5-21-1178368992-402679808-390482200-8251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A0"/>
    <a:srgbClr val="00B140"/>
    <a:srgbClr val="3CC26C"/>
    <a:srgbClr val="196B5C"/>
    <a:srgbClr val="27BCE7"/>
    <a:srgbClr val="D3D3D3"/>
    <a:srgbClr val="FF8F1C"/>
    <a:srgbClr val="5C068C"/>
    <a:srgbClr val="F4633A"/>
    <a:srgbClr val="00BE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91645" autoAdjust="0"/>
  </p:normalViewPr>
  <p:slideViewPr>
    <p:cSldViewPr snapToGrid="0" showGuides="1">
      <p:cViewPr varScale="1">
        <p:scale>
          <a:sx n="103" d="100"/>
          <a:sy n="103" d="100"/>
        </p:scale>
        <p:origin x="816" y="108"/>
      </p:cViewPr>
      <p:guideLst>
        <p:guide orient="horz" pos="2184"/>
        <p:guide pos="40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5" d="100"/>
          <a:sy n="85" d="100"/>
        </p:scale>
        <p:origin x="262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D79D7E-E070-4818-B67E-BDA1704251DE}" type="datetimeFigureOut">
              <a:rPr lang="en-US" smtClean="0"/>
              <a:t>8/15/2020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7EBB72-B6F4-4719-B922-4BA942571240}" type="slidenum">
              <a:rPr lang="en-US" smtClean="0"/>
              <a:t>‹#›</a:t>
            </a:fld>
            <a:endParaRPr lang="en-US"/>
          </a:p>
        </p:txBody>
      </p:sp>
    </p:spTree>
    <p:extLst>
      <p:ext uri="{BB962C8B-B14F-4D97-AF65-F5344CB8AC3E}">
        <p14:creationId xmlns:p14="http://schemas.microsoft.com/office/powerpoint/2010/main" val="15255406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FA5C17-BE5A-4B5D-BB02-B68CAF6F8B1C}" type="datetimeFigureOut">
              <a:rPr lang="en-US" smtClean="0"/>
              <a:t>8/15/2020</a:t>
            </a:fld>
            <a:endParaRPr lang="en-US"/>
          </a:p>
        </p:txBody>
      </p:sp>
      <p:sp>
        <p:nvSpPr>
          <p:cNvPr id="4" name="Slide Image Placeholder 3"/>
          <p:cNvSpPr>
            <a:spLocks noGrp="1" noRot="1" noChangeAspect="1"/>
          </p:cNvSpPr>
          <p:nvPr>
            <p:ph type="sldImg" idx="2"/>
          </p:nvPr>
        </p:nvSpPr>
        <p:spPr>
          <a:xfrm>
            <a:off x="542925" y="1143000"/>
            <a:ext cx="5772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F83B7E-5FE7-4B1F-858D-1F510AA2E701}" type="slidenum">
              <a:rPr lang="en-US" smtClean="0"/>
              <a:t>‹#›</a:t>
            </a:fld>
            <a:endParaRPr lang="en-US"/>
          </a:p>
        </p:txBody>
      </p:sp>
    </p:spTree>
    <p:extLst>
      <p:ext uri="{BB962C8B-B14F-4D97-AF65-F5344CB8AC3E}">
        <p14:creationId xmlns:p14="http://schemas.microsoft.com/office/powerpoint/2010/main" val="3016596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Please add the audio note here.</a:t>
            </a:r>
            <a:endParaRPr lang="en-US" b="1" dirty="0"/>
          </a:p>
        </p:txBody>
      </p:sp>
      <p:sp>
        <p:nvSpPr>
          <p:cNvPr id="4" name="Slide Number Placeholder 3"/>
          <p:cNvSpPr>
            <a:spLocks noGrp="1"/>
          </p:cNvSpPr>
          <p:nvPr>
            <p:ph type="sldNum" sz="quarter" idx="10"/>
          </p:nvPr>
        </p:nvSpPr>
        <p:spPr/>
        <p:txBody>
          <a:bodyPr/>
          <a:lstStyle/>
          <a:p>
            <a:fld id="{48F83B7E-5FE7-4B1F-858D-1F510AA2E701}" type="slidenum">
              <a:rPr lang="en-US" smtClean="0"/>
              <a:t>1</a:t>
            </a:fld>
            <a:endParaRPr lang="en-US"/>
          </a:p>
        </p:txBody>
      </p:sp>
    </p:spTree>
    <p:extLst>
      <p:ext uri="{BB962C8B-B14F-4D97-AF65-F5344CB8AC3E}">
        <p14:creationId xmlns:p14="http://schemas.microsoft.com/office/powerpoint/2010/main" val="4260956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11</a:t>
            </a:fld>
            <a:endParaRPr lang="en-US"/>
          </a:p>
        </p:txBody>
      </p:sp>
    </p:spTree>
    <p:extLst>
      <p:ext uri="{BB962C8B-B14F-4D97-AF65-F5344CB8AC3E}">
        <p14:creationId xmlns:p14="http://schemas.microsoft.com/office/powerpoint/2010/main" val="2788155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12</a:t>
            </a:fld>
            <a:endParaRPr lang="en-US"/>
          </a:p>
        </p:txBody>
      </p:sp>
    </p:spTree>
    <p:extLst>
      <p:ext uri="{BB962C8B-B14F-4D97-AF65-F5344CB8AC3E}">
        <p14:creationId xmlns:p14="http://schemas.microsoft.com/office/powerpoint/2010/main" val="96856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13</a:t>
            </a:fld>
            <a:endParaRPr lang="en-US"/>
          </a:p>
        </p:txBody>
      </p:sp>
    </p:spTree>
    <p:extLst>
      <p:ext uri="{BB962C8B-B14F-4D97-AF65-F5344CB8AC3E}">
        <p14:creationId xmlns:p14="http://schemas.microsoft.com/office/powerpoint/2010/main" val="3292664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14</a:t>
            </a:fld>
            <a:endParaRPr lang="en-US"/>
          </a:p>
        </p:txBody>
      </p:sp>
    </p:spTree>
    <p:extLst>
      <p:ext uri="{BB962C8B-B14F-4D97-AF65-F5344CB8AC3E}">
        <p14:creationId xmlns:p14="http://schemas.microsoft.com/office/powerpoint/2010/main" val="629408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15</a:t>
            </a:fld>
            <a:endParaRPr lang="en-US"/>
          </a:p>
        </p:txBody>
      </p:sp>
    </p:spTree>
    <p:extLst>
      <p:ext uri="{BB962C8B-B14F-4D97-AF65-F5344CB8AC3E}">
        <p14:creationId xmlns:p14="http://schemas.microsoft.com/office/powerpoint/2010/main" val="3532834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16</a:t>
            </a:fld>
            <a:endParaRPr lang="en-US"/>
          </a:p>
        </p:txBody>
      </p:sp>
    </p:spTree>
    <p:extLst>
      <p:ext uri="{BB962C8B-B14F-4D97-AF65-F5344CB8AC3E}">
        <p14:creationId xmlns:p14="http://schemas.microsoft.com/office/powerpoint/2010/main" val="508222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17</a:t>
            </a:fld>
            <a:endParaRPr lang="en-US"/>
          </a:p>
        </p:txBody>
      </p:sp>
    </p:spTree>
    <p:extLst>
      <p:ext uri="{BB962C8B-B14F-4D97-AF65-F5344CB8AC3E}">
        <p14:creationId xmlns:p14="http://schemas.microsoft.com/office/powerpoint/2010/main" val="53802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18</a:t>
            </a:fld>
            <a:endParaRPr lang="en-US"/>
          </a:p>
        </p:txBody>
      </p:sp>
    </p:spTree>
    <p:extLst>
      <p:ext uri="{BB962C8B-B14F-4D97-AF65-F5344CB8AC3E}">
        <p14:creationId xmlns:p14="http://schemas.microsoft.com/office/powerpoint/2010/main" val="3466656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19</a:t>
            </a:fld>
            <a:endParaRPr lang="en-US"/>
          </a:p>
        </p:txBody>
      </p:sp>
    </p:spTree>
    <p:extLst>
      <p:ext uri="{BB962C8B-B14F-4D97-AF65-F5344CB8AC3E}">
        <p14:creationId xmlns:p14="http://schemas.microsoft.com/office/powerpoint/2010/main" val="3085207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20</a:t>
            </a:fld>
            <a:endParaRPr lang="en-US"/>
          </a:p>
        </p:txBody>
      </p:sp>
    </p:spTree>
    <p:extLst>
      <p:ext uri="{BB962C8B-B14F-4D97-AF65-F5344CB8AC3E}">
        <p14:creationId xmlns:p14="http://schemas.microsoft.com/office/powerpoint/2010/main" val="6579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2</a:t>
            </a:fld>
            <a:endParaRPr lang="en-US"/>
          </a:p>
        </p:txBody>
      </p:sp>
    </p:spTree>
    <p:extLst>
      <p:ext uri="{BB962C8B-B14F-4D97-AF65-F5344CB8AC3E}">
        <p14:creationId xmlns:p14="http://schemas.microsoft.com/office/powerpoint/2010/main" val="1488414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21</a:t>
            </a:fld>
            <a:endParaRPr lang="en-US"/>
          </a:p>
        </p:txBody>
      </p:sp>
    </p:spTree>
    <p:extLst>
      <p:ext uri="{BB962C8B-B14F-4D97-AF65-F5344CB8AC3E}">
        <p14:creationId xmlns:p14="http://schemas.microsoft.com/office/powerpoint/2010/main" val="452831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24</a:t>
            </a:fld>
            <a:endParaRPr lang="en-US"/>
          </a:p>
        </p:txBody>
      </p:sp>
    </p:spTree>
    <p:extLst>
      <p:ext uri="{BB962C8B-B14F-4D97-AF65-F5344CB8AC3E}">
        <p14:creationId xmlns:p14="http://schemas.microsoft.com/office/powerpoint/2010/main" val="1957588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25</a:t>
            </a:fld>
            <a:endParaRPr lang="en-US"/>
          </a:p>
        </p:txBody>
      </p:sp>
    </p:spTree>
    <p:extLst>
      <p:ext uri="{BB962C8B-B14F-4D97-AF65-F5344CB8AC3E}">
        <p14:creationId xmlns:p14="http://schemas.microsoft.com/office/powerpoint/2010/main" val="480552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26</a:t>
            </a:fld>
            <a:endParaRPr lang="en-US"/>
          </a:p>
        </p:txBody>
      </p:sp>
    </p:spTree>
    <p:extLst>
      <p:ext uri="{BB962C8B-B14F-4D97-AF65-F5344CB8AC3E}">
        <p14:creationId xmlns:p14="http://schemas.microsoft.com/office/powerpoint/2010/main" val="3828362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27</a:t>
            </a:fld>
            <a:endParaRPr lang="en-US"/>
          </a:p>
        </p:txBody>
      </p:sp>
    </p:spTree>
    <p:extLst>
      <p:ext uri="{BB962C8B-B14F-4D97-AF65-F5344CB8AC3E}">
        <p14:creationId xmlns:p14="http://schemas.microsoft.com/office/powerpoint/2010/main" val="1930505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28</a:t>
            </a:fld>
            <a:endParaRPr lang="en-US"/>
          </a:p>
        </p:txBody>
      </p:sp>
    </p:spTree>
    <p:extLst>
      <p:ext uri="{BB962C8B-B14F-4D97-AF65-F5344CB8AC3E}">
        <p14:creationId xmlns:p14="http://schemas.microsoft.com/office/powerpoint/2010/main" val="3230129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29</a:t>
            </a:fld>
            <a:endParaRPr lang="en-US"/>
          </a:p>
        </p:txBody>
      </p:sp>
    </p:spTree>
    <p:extLst>
      <p:ext uri="{BB962C8B-B14F-4D97-AF65-F5344CB8AC3E}">
        <p14:creationId xmlns:p14="http://schemas.microsoft.com/office/powerpoint/2010/main" val="912467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30</a:t>
            </a:fld>
            <a:endParaRPr lang="en-US"/>
          </a:p>
        </p:txBody>
      </p:sp>
    </p:spTree>
    <p:extLst>
      <p:ext uri="{BB962C8B-B14F-4D97-AF65-F5344CB8AC3E}">
        <p14:creationId xmlns:p14="http://schemas.microsoft.com/office/powerpoint/2010/main" val="3618133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31</a:t>
            </a:fld>
            <a:endParaRPr lang="en-US"/>
          </a:p>
        </p:txBody>
      </p:sp>
    </p:spTree>
    <p:extLst>
      <p:ext uri="{BB962C8B-B14F-4D97-AF65-F5344CB8AC3E}">
        <p14:creationId xmlns:p14="http://schemas.microsoft.com/office/powerpoint/2010/main" val="297453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3</a:t>
            </a:fld>
            <a:endParaRPr lang="en-US"/>
          </a:p>
        </p:txBody>
      </p:sp>
    </p:spTree>
    <p:extLst>
      <p:ext uri="{BB962C8B-B14F-4D97-AF65-F5344CB8AC3E}">
        <p14:creationId xmlns:p14="http://schemas.microsoft.com/office/powerpoint/2010/main" val="64761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4</a:t>
            </a:fld>
            <a:endParaRPr lang="en-US"/>
          </a:p>
        </p:txBody>
      </p:sp>
    </p:spTree>
    <p:extLst>
      <p:ext uri="{BB962C8B-B14F-4D97-AF65-F5344CB8AC3E}">
        <p14:creationId xmlns:p14="http://schemas.microsoft.com/office/powerpoint/2010/main" val="1775762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5</a:t>
            </a:fld>
            <a:endParaRPr lang="en-US"/>
          </a:p>
        </p:txBody>
      </p:sp>
    </p:spTree>
    <p:extLst>
      <p:ext uri="{BB962C8B-B14F-4D97-AF65-F5344CB8AC3E}">
        <p14:creationId xmlns:p14="http://schemas.microsoft.com/office/powerpoint/2010/main" val="369848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6</a:t>
            </a:fld>
            <a:endParaRPr lang="en-US"/>
          </a:p>
        </p:txBody>
      </p:sp>
    </p:spTree>
    <p:extLst>
      <p:ext uri="{BB962C8B-B14F-4D97-AF65-F5344CB8AC3E}">
        <p14:creationId xmlns:p14="http://schemas.microsoft.com/office/powerpoint/2010/main" val="3198805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8</a:t>
            </a:fld>
            <a:endParaRPr lang="en-US"/>
          </a:p>
        </p:txBody>
      </p:sp>
    </p:spTree>
    <p:extLst>
      <p:ext uri="{BB962C8B-B14F-4D97-AF65-F5344CB8AC3E}">
        <p14:creationId xmlns:p14="http://schemas.microsoft.com/office/powerpoint/2010/main" val="699441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9</a:t>
            </a:fld>
            <a:endParaRPr lang="en-US"/>
          </a:p>
        </p:txBody>
      </p:sp>
    </p:spTree>
    <p:extLst>
      <p:ext uri="{BB962C8B-B14F-4D97-AF65-F5344CB8AC3E}">
        <p14:creationId xmlns:p14="http://schemas.microsoft.com/office/powerpoint/2010/main" val="605974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10</a:t>
            </a:fld>
            <a:endParaRPr lang="en-US"/>
          </a:p>
        </p:txBody>
      </p:sp>
    </p:spTree>
    <p:extLst>
      <p:ext uri="{BB962C8B-B14F-4D97-AF65-F5344CB8AC3E}">
        <p14:creationId xmlns:p14="http://schemas.microsoft.com/office/powerpoint/2010/main" val="2211197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827000" cy="6858000"/>
          </a:xfrm>
          <a:prstGeom prst="rect">
            <a:avLst/>
          </a:prstGeom>
        </p:spPr>
      </p:pic>
      <p:sp>
        <p:nvSpPr>
          <p:cNvPr id="2" name="Title 1"/>
          <p:cNvSpPr>
            <a:spLocks noGrp="1"/>
          </p:cNvSpPr>
          <p:nvPr>
            <p:ph type="ctrTitle" hasCustomPrompt="1"/>
          </p:nvPr>
        </p:nvSpPr>
        <p:spPr>
          <a:xfrm>
            <a:off x="343511" y="2332160"/>
            <a:ext cx="3937932" cy="667413"/>
          </a:xfrm>
        </p:spPr>
        <p:txBody>
          <a:bodyPr anchor="b">
            <a:normAutofit/>
          </a:bodyPr>
          <a:lstStyle>
            <a:lvl1pPr algn="l">
              <a:defRPr sz="4000"/>
            </a:lvl1pPr>
          </a:lstStyle>
          <a:p>
            <a:r>
              <a:rPr lang="en-US" dirty="0" smtClean="0"/>
              <a:t>Dummy</a:t>
            </a:r>
            <a:endParaRPr lang="en-US" dirty="0"/>
          </a:p>
        </p:txBody>
      </p:sp>
      <p:sp>
        <p:nvSpPr>
          <p:cNvPr id="3" name="Subtitle 2"/>
          <p:cNvSpPr>
            <a:spLocks noGrp="1"/>
          </p:cNvSpPr>
          <p:nvPr>
            <p:ph type="subTitle" idx="1"/>
          </p:nvPr>
        </p:nvSpPr>
        <p:spPr>
          <a:xfrm>
            <a:off x="369149" y="5037731"/>
            <a:ext cx="4066118" cy="337573"/>
          </a:xfrm>
        </p:spPr>
        <p:txBody>
          <a:bodyPr>
            <a:normAutofit/>
          </a:bodyPr>
          <a:lstStyle>
            <a:lvl1pPr marL="0" indent="0" algn="l">
              <a:buNone/>
              <a:defRPr sz="1400" i="1">
                <a:solidFill>
                  <a:srgbClr val="00B1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9413" y="164255"/>
            <a:ext cx="4072030" cy="924076"/>
          </a:xfrm>
          <a:prstGeom prst="rect">
            <a:avLst/>
          </a:prstGeom>
        </p:spPr>
      </p:pic>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anose="020B0604020202020204" pitchFamily="34" charset="0"/>
                <a:cs typeface="Arial" panose="020B0604020202020204" pitchFamily="34" charset="0"/>
              </a:rPr>
              <a:t>© Cognizant</a:t>
            </a:r>
            <a:r>
              <a:rPr lang="en-US" sz="1200" b="0" baseline="0" dirty="0" smtClean="0">
                <a:solidFill>
                  <a:schemeClr val="bg1"/>
                </a:solidFill>
                <a:latin typeface="Arial" panose="020B0604020202020204" pitchFamily="34" charset="0"/>
                <a:cs typeface="Arial" panose="020B0604020202020204" pitchFamily="34" charset="0"/>
              </a:rPr>
              <a:t> </a:t>
            </a:r>
            <a:r>
              <a:rPr lang="en-US" sz="1200" b="0" dirty="0" smtClean="0">
                <a:solidFill>
                  <a:schemeClr val="bg1"/>
                </a:solidFill>
                <a:latin typeface="Arial" panose="020B0604020202020204" pitchFamily="34" charset="0"/>
                <a:cs typeface="Arial" panose="020B0604020202020204" pitchFamily="34" charset="0"/>
              </a:rPr>
              <a:t>2019 | </a:t>
            </a:r>
          </a:p>
        </p:txBody>
      </p:sp>
      <p:sp>
        <p:nvSpPr>
          <p:cNvPr id="18" name="Content Placeholder 2"/>
          <p:cNvSpPr>
            <a:spLocks noGrp="1"/>
          </p:cNvSpPr>
          <p:nvPr>
            <p:ph idx="15" hasCustomPrompt="1"/>
          </p:nvPr>
        </p:nvSpPr>
        <p:spPr>
          <a:xfrm>
            <a:off x="352014" y="2128685"/>
            <a:ext cx="3929429" cy="314325"/>
          </a:xfrm>
        </p:spPr>
        <p:txBody>
          <a:bodyPr>
            <a:normAutofit/>
          </a:bodyPr>
          <a:lstStyle>
            <a:lvl1pPr marL="0" indent="0">
              <a:buFont typeface="Arial" panose="020B0604020202020204" pitchFamily="34" charset="0"/>
              <a:buNone/>
              <a:defRPr sz="1400">
                <a:solidFill>
                  <a:schemeClr val="tx1"/>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r>
              <a:rPr lang="fr-FR" dirty="0" smtClean="0"/>
              <a:t>Course duration 00 </a:t>
            </a:r>
            <a:r>
              <a:rPr lang="fr-FR" dirty="0" err="1" smtClean="0"/>
              <a:t>hr</a:t>
            </a:r>
            <a:r>
              <a:rPr lang="fr-FR" dirty="0" smtClean="0"/>
              <a:t>. 00 </a:t>
            </a:r>
            <a:r>
              <a:rPr lang="fr-FR" dirty="0" err="1" smtClean="0"/>
              <a:t>mins</a:t>
            </a:r>
            <a:r>
              <a:rPr lang="fr-FR" dirty="0" smtClean="0"/>
              <a:t>.</a:t>
            </a:r>
            <a:endParaRPr lang="en-US" dirty="0"/>
          </a:p>
        </p:txBody>
      </p:sp>
      <p:sp>
        <p:nvSpPr>
          <p:cNvPr id="19" name="Content Placeholder 2"/>
          <p:cNvSpPr>
            <a:spLocks noGrp="1"/>
          </p:cNvSpPr>
          <p:nvPr>
            <p:ph idx="16" hasCustomPrompt="1"/>
          </p:nvPr>
        </p:nvSpPr>
        <p:spPr>
          <a:xfrm>
            <a:off x="628650" y="2764608"/>
            <a:ext cx="6127320" cy="975213"/>
          </a:xfrm>
        </p:spPr>
        <p:txBody>
          <a:bodyPr>
            <a:noAutofit/>
          </a:bodyPr>
          <a:lstStyle>
            <a:lvl1pPr marL="0" indent="0">
              <a:buFont typeface="Arial" panose="020B0604020202020204" pitchFamily="34" charset="0"/>
              <a:buNone/>
              <a:defRPr sz="6000" b="1">
                <a:solidFill>
                  <a:srgbClr val="0033A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r>
              <a:rPr lang="en-US" dirty="0" smtClean="0"/>
              <a:t>Course</a:t>
            </a:r>
            <a:endParaRPr lang="en-US" dirty="0"/>
          </a:p>
        </p:txBody>
      </p:sp>
      <p:sp>
        <p:nvSpPr>
          <p:cNvPr id="20" name="Title 1"/>
          <p:cNvSpPr txBox="1">
            <a:spLocks/>
          </p:cNvSpPr>
          <p:nvPr userDrawn="1"/>
        </p:nvSpPr>
        <p:spPr>
          <a:xfrm>
            <a:off x="2048486" y="3570410"/>
            <a:ext cx="4536034" cy="6674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B140"/>
                </a:solidFill>
                <a:latin typeface="Arial" panose="020B0604020202020204" pitchFamily="34" charset="0"/>
                <a:ea typeface="+mj-ea"/>
                <a:cs typeface="Arial" panose="020B0604020202020204" pitchFamily="34" charset="0"/>
              </a:defRPr>
            </a:lvl1pPr>
          </a:lstStyle>
          <a:p>
            <a:endParaRPr lang="en-US" b="1" dirty="0"/>
          </a:p>
        </p:txBody>
      </p:sp>
      <p:sp>
        <p:nvSpPr>
          <p:cNvPr id="21" name="Content Placeholder 2"/>
          <p:cNvSpPr>
            <a:spLocks noGrp="1"/>
          </p:cNvSpPr>
          <p:nvPr>
            <p:ph idx="17" hasCustomPrompt="1"/>
          </p:nvPr>
        </p:nvSpPr>
        <p:spPr>
          <a:xfrm>
            <a:off x="2048486" y="3574233"/>
            <a:ext cx="4457089" cy="754535"/>
          </a:xfrm>
        </p:spPr>
        <p:txBody>
          <a:bodyPr>
            <a:noAutofit/>
          </a:bodyPr>
          <a:lstStyle>
            <a:lvl1pPr marL="0" indent="0">
              <a:buFont typeface="Arial" panose="020B0604020202020204" pitchFamily="34" charset="0"/>
              <a:buNone/>
              <a:defRPr sz="4000" b="1">
                <a:solidFill>
                  <a:srgbClr val="00B14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r>
              <a:rPr lang="en-US" dirty="0" smtClean="0"/>
              <a:t>Title</a:t>
            </a:r>
            <a:endParaRPr lang="en-US" dirty="0"/>
          </a:p>
        </p:txBody>
      </p:sp>
    </p:spTree>
    <p:extLst>
      <p:ext uri="{BB962C8B-B14F-4D97-AF65-F5344CB8AC3E}">
        <p14:creationId xmlns:p14="http://schemas.microsoft.com/office/powerpoint/2010/main" val="26270738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YU">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8500" y="0"/>
            <a:ext cx="4508500" cy="6858000"/>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9064" y="428"/>
            <a:ext cx="4507936" cy="6857143"/>
          </a:xfrm>
          <a:prstGeom prst="rect">
            <a:avLst/>
          </a:prstGeom>
        </p:spPr>
      </p:pic>
      <p:sp>
        <p:nvSpPr>
          <p:cNvPr id="2" name="Title 1"/>
          <p:cNvSpPr>
            <a:spLocks noGrp="1"/>
          </p:cNvSpPr>
          <p:nvPr>
            <p:ph type="title"/>
          </p:nvPr>
        </p:nvSpPr>
        <p:spPr>
          <a:xfrm>
            <a:off x="352013" y="202752"/>
            <a:ext cx="7629937" cy="421399"/>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52014" y="837149"/>
            <a:ext cx="7629936" cy="5606362"/>
          </a:xfrm>
        </p:spPr>
        <p:txBody>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31192" y="69672"/>
            <a:ext cx="2836225" cy="643631"/>
          </a:xfrm>
          <a:prstGeom prst="rect">
            <a:avLst/>
          </a:prstGeom>
        </p:spPr>
      </p:pic>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anose="020B0604020202020204" pitchFamily="34" charset="0"/>
                <a:cs typeface="Arial" panose="020B0604020202020204" pitchFamily="34" charset="0"/>
              </a:rPr>
              <a:t>© Cognizant</a:t>
            </a:r>
            <a:r>
              <a:rPr lang="en-US" sz="1200" b="0" baseline="0" dirty="0" smtClean="0">
                <a:solidFill>
                  <a:schemeClr val="bg1"/>
                </a:solidFill>
                <a:latin typeface="Arial" panose="020B0604020202020204" pitchFamily="34" charset="0"/>
                <a:cs typeface="Arial" panose="020B0604020202020204" pitchFamily="34" charset="0"/>
              </a:rPr>
              <a:t> </a:t>
            </a:r>
            <a:r>
              <a:rPr lang="en-US" sz="1200" b="0" dirty="0" smtClean="0">
                <a:solidFill>
                  <a:schemeClr val="bg1"/>
                </a:solidFill>
                <a:latin typeface="Arial" panose="020B0604020202020204" pitchFamily="34" charset="0"/>
                <a:cs typeface="Arial" panose="020B0604020202020204" pitchFamily="34" charset="0"/>
              </a:rPr>
              <a:t>2019 | </a:t>
            </a:r>
          </a:p>
        </p:txBody>
      </p:sp>
    </p:spTree>
    <p:extLst>
      <p:ext uri="{BB962C8B-B14F-4D97-AF65-F5344CB8AC3E}">
        <p14:creationId xmlns:p14="http://schemas.microsoft.com/office/powerpoint/2010/main" val="18465887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8500" y="0"/>
            <a:ext cx="4508500" cy="6858000"/>
          </a:xfrm>
          <a:prstGeom prst="rect">
            <a:avLst/>
          </a:prstGeom>
        </p:spPr>
      </p:pic>
      <p:sp>
        <p:nvSpPr>
          <p:cNvPr id="13" name="Rectangle 12"/>
          <p:cNvSpPr/>
          <p:nvPr userDrawn="1"/>
        </p:nvSpPr>
        <p:spPr>
          <a:xfrm>
            <a:off x="8318500" y="0"/>
            <a:ext cx="4508500" cy="6858000"/>
          </a:xfrm>
          <a:prstGeom prst="rect">
            <a:avLst/>
          </a:prstGeom>
          <a:solidFill>
            <a:srgbClr val="0033A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00" y="428"/>
            <a:ext cx="4507936" cy="6857143"/>
          </a:xfrm>
          <a:prstGeom prst="rect">
            <a:avLst/>
          </a:prstGeom>
        </p:spPr>
      </p:pic>
      <p:sp>
        <p:nvSpPr>
          <p:cNvPr id="2" name="Title 1"/>
          <p:cNvSpPr>
            <a:spLocks noGrp="1"/>
          </p:cNvSpPr>
          <p:nvPr>
            <p:ph type="title"/>
          </p:nvPr>
        </p:nvSpPr>
        <p:spPr>
          <a:xfrm>
            <a:off x="352013" y="202752"/>
            <a:ext cx="7629937" cy="421399"/>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52014" y="837149"/>
            <a:ext cx="7629936" cy="5606362"/>
          </a:xfrm>
        </p:spPr>
        <p:txBody>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31192" y="69672"/>
            <a:ext cx="2836225" cy="643631"/>
          </a:xfrm>
          <a:prstGeom prst="rect">
            <a:avLst/>
          </a:prstGeom>
        </p:spPr>
      </p:pic>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anose="020B0604020202020204" pitchFamily="34" charset="0"/>
                <a:cs typeface="Arial" panose="020B0604020202020204" pitchFamily="34" charset="0"/>
              </a:rPr>
              <a:t>© Cognizant</a:t>
            </a:r>
            <a:r>
              <a:rPr lang="en-US" sz="1200" b="0" baseline="0" dirty="0" smtClean="0">
                <a:solidFill>
                  <a:schemeClr val="bg1"/>
                </a:solidFill>
                <a:latin typeface="Arial" panose="020B0604020202020204" pitchFamily="34" charset="0"/>
                <a:cs typeface="Arial" panose="020B0604020202020204" pitchFamily="34" charset="0"/>
              </a:rPr>
              <a:t> </a:t>
            </a:r>
            <a:r>
              <a:rPr lang="en-US" sz="1200" b="0" dirty="0" smtClean="0">
                <a:solidFill>
                  <a:schemeClr val="bg1"/>
                </a:solidFill>
                <a:latin typeface="Arial" panose="020B0604020202020204" pitchFamily="34" charset="0"/>
                <a:cs typeface="Arial" panose="020B0604020202020204" pitchFamily="34" charset="0"/>
              </a:rPr>
              <a:t>2019 | </a:t>
            </a:r>
          </a:p>
        </p:txBody>
      </p:sp>
      <p:sp>
        <p:nvSpPr>
          <p:cNvPr id="17" name="Content Placeholder 2"/>
          <p:cNvSpPr>
            <a:spLocks noGrp="1"/>
          </p:cNvSpPr>
          <p:nvPr>
            <p:ph idx="13"/>
          </p:nvPr>
        </p:nvSpPr>
        <p:spPr>
          <a:xfrm>
            <a:off x="352014" y="6443510"/>
            <a:ext cx="7267986" cy="314325"/>
          </a:xfrm>
        </p:spPr>
        <p:txBody>
          <a:bodyPr>
            <a:normAutofit/>
          </a:bodyPr>
          <a:lstStyle>
            <a:lvl1pPr marL="0" indent="0">
              <a:buFont typeface="Arial" panose="020B0604020202020204" pitchFamily="34" charset="0"/>
              <a:buNone/>
              <a:defRPr sz="1200" i="1">
                <a:solidFill>
                  <a:srgbClr val="00B14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Tree>
    <p:extLst>
      <p:ext uri="{BB962C8B-B14F-4D97-AF65-F5344CB8AC3E}">
        <p14:creationId xmlns:p14="http://schemas.microsoft.com/office/powerpoint/2010/main" val="16509376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iz Instructions">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827000" cy="6858000"/>
          </a:xfrm>
          <a:prstGeom prst="rect">
            <a:avLst/>
          </a:prstGeom>
        </p:spPr>
      </p:pic>
      <p:sp>
        <p:nvSpPr>
          <p:cNvPr id="17" name="Rectangle 16"/>
          <p:cNvSpPr/>
          <p:nvPr userDrawn="1"/>
        </p:nvSpPr>
        <p:spPr>
          <a:xfrm>
            <a:off x="-1" y="2428875"/>
            <a:ext cx="7955280" cy="4429125"/>
          </a:xfrm>
          <a:prstGeom prst="rect">
            <a:avLst/>
          </a:prstGeom>
          <a:solidFill>
            <a:srgbClr val="00B14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1" y="2428875"/>
            <a:ext cx="7955280" cy="4429125"/>
          </a:xfrm>
          <a:prstGeom prst="rect">
            <a:avLst/>
          </a:prstGeom>
          <a:gradFill flip="none" rotWithShape="1">
            <a:gsLst>
              <a:gs pos="70000">
                <a:srgbClr val="00B140">
                  <a:alpha val="0"/>
                </a:srgbClr>
              </a:gs>
              <a:gs pos="0">
                <a:srgbClr val="0033A0">
                  <a:shade val="100000"/>
                  <a:satMod val="115000"/>
                </a:srgb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38758" y="75214"/>
            <a:ext cx="2803022" cy="636097"/>
          </a:xfrm>
          <a:prstGeom prst="rect">
            <a:avLst/>
          </a:prstGeom>
        </p:spPr>
      </p:pic>
      <p:sp>
        <p:nvSpPr>
          <p:cNvPr id="2" name="Title 1"/>
          <p:cNvSpPr>
            <a:spLocks noGrp="1"/>
          </p:cNvSpPr>
          <p:nvPr>
            <p:ph type="title"/>
          </p:nvPr>
        </p:nvSpPr>
        <p:spPr>
          <a:xfrm>
            <a:off x="352013" y="202752"/>
            <a:ext cx="7629937" cy="421399"/>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52014" y="2752725"/>
            <a:ext cx="7267986" cy="3690786"/>
          </a:xfrm>
        </p:spPr>
        <p:txBody>
          <a:bodyPr/>
          <a:lstStyle>
            <a:lvl1pPr marL="285750" indent="-285750">
              <a:buFont typeface="Arial" panose="020B0604020202020204" pitchFamily="34" charset="0"/>
              <a:buChar char="•"/>
              <a:defRPr>
                <a:solidFill>
                  <a:schemeClr val="bg1"/>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lumMod val="75000"/>
                    <a:lumOff val="25000"/>
                  </a:schemeClr>
                </a:solidFill>
                <a:latin typeface="Arial" panose="020B0604020202020204" pitchFamily="34" charset="0"/>
                <a:cs typeface="Arial" panose="020B0604020202020204" pitchFamily="34" charset="0"/>
              </a:rPr>
              <a:t>© Cognizant</a:t>
            </a:r>
            <a:r>
              <a:rPr lang="en-US" sz="1200" b="0" baseline="0" dirty="0" smtClean="0">
                <a:solidFill>
                  <a:schemeClr val="tx1">
                    <a:lumMod val="75000"/>
                    <a:lumOff val="25000"/>
                  </a:schemeClr>
                </a:solidFill>
                <a:latin typeface="Arial" panose="020B0604020202020204" pitchFamily="34" charset="0"/>
                <a:cs typeface="Arial" panose="020B0604020202020204" pitchFamily="34" charset="0"/>
              </a:rPr>
              <a:t> </a:t>
            </a:r>
            <a:r>
              <a:rPr lang="en-US" sz="1200" b="0" dirty="0" smtClean="0">
                <a:solidFill>
                  <a:schemeClr val="tx1">
                    <a:lumMod val="75000"/>
                    <a:lumOff val="25000"/>
                  </a:schemeClr>
                </a:solidFill>
                <a:latin typeface="Arial" panose="020B0604020202020204" pitchFamily="34" charset="0"/>
                <a:cs typeface="Arial" panose="020B0604020202020204" pitchFamily="34" charset="0"/>
              </a:rPr>
              <a:t>2019 | </a:t>
            </a:r>
          </a:p>
        </p:txBody>
      </p:sp>
    </p:spTree>
    <p:extLst>
      <p:ext uri="{BB962C8B-B14F-4D97-AF65-F5344CB8AC3E}">
        <p14:creationId xmlns:p14="http://schemas.microsoft.com/office/powerpoint/2010/main" val="178602797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ss">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827000" cy="6858000"/>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38758" y="75214"/>
            <a:ext cx="2803022" cy="636097"/>
          </a:xfrm>
          <a:prstGeom prst="rect">
            <a:avLst/>
          </a:prstGeom>
        </p:spPr>
      </p:pic>
      <p:sp>
        <p:nvSpPr>
          <p:cNvPr id="2" name="Title 1"/>
          <p:cNvSpPr>
            <a:spLocks noGrp="1"/>
          </p:cNvSpPr>
          <p:nvPr>
            <p:ph type="title"/>
          </p:nvPr>
        </p:nvSpPr>
        <p:spPr>
          <a:xfrm>
            <a:off x="352013" y="202752"/>
            <a:ext cx="7629937" cy="421399"/>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958895" y="2752725"/>
            <a:ext cx="5089550" cy="1466850"/>
          </a:xfrm>
        </p:spPr>
        <p:txBody>
          <a:bodyPr/>
          <a:lstStyle>
            <a:lvl1pPr marL="0" indent="0" algn="ctr">
              <a:buFont typeface="Arial" panose="020B0604020202020204" pitchFamily="34" charset="0"/>
              <a:buNone/>
              <a:defRPr>
                <a:solidFill>
                  <a:schemeClr val="tx1"/>
                </a:solidFill>
              </a:defRPr>
            </a:lvl1pPr>
            <a:lvl2pPr marL="457200" indent="0" algn="ctr">
              <a:buFont typeface="Arial" panose="020B0604020202020204" pitchFamily="34" charset="0"/>
              <a:buNone/>
              <a:defRPr>
                <a:solidFill>
                  <a:schemeClr val="tx1"/>
                </a:solidFill>
              </a:defRPr>
            </a:lvl2pPr>
            <a:lvl3pPr marL="914400" indent="0" algn="ctr">
              <a:buFont typeface="Arial" panose="020B0604020202020204" pitchFamily="34" charset="0"/>
              <a:buNone/>
              <a:defRPr>
                <a:solidFill>
                  <a:schemeClr val="tx1"/>
                </a:solidFill>
              </a:defRPr>
            </a:lvl3pPr>
            <a:lvl4pPr marL="1371600" indent="0" algn="ctr">
              <a:buFont typeface="Arial" panose="020B0604020202020204" pitchFamily="34" charset="0"/>
              <a:buNone/>
              <a:defRPr>
                <a:solidFill>
                  <a:schemeClr val="tx1"/>
                </a:solidFill>
              </a:defRPr>
            </a:lvl4pPr>
            <a:lvl5pPr marL="1828800" indent="0" algn="ctr">
              <a:buFont typeface="Arial" panose="020B0604020202020204" pitchFamily="34" charset="0"/>
              <a:buNone/>
              <a:defRPr>
                <a:solidFill>
                  <a:schemeClr val="tx1"/>
                </a:solidFill>
              </a:defRPr>
            </a:lvl5pPr>
          </a:lstStyle>
          <a:p>
            <a:pPr lvl="0"/>
            <a:endParaRPr lang="en-US" dirty="0"/>
          </a:p>
        </p:txBody>
      </p:sp>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anose="020B0604020202020204" pitchFamily="34" charset="0"/>
                <a:cs typeface="Arial" panose="020B0604020202020204" pitchFamily="34" charset="0"/>
              </a:rPr>
              <a:t>© Cognizant</a:t>
            </a:r>
            <a:r>
              <a:rPr lang="en-US" sz="1200" b="0" baseline="0" dirty="0" smtClean="0">
                <a:solidFill>
                  <a:schemeClr val="bg1"/>
                </a:solidFill>
                <a:latin typeface="Arial" panose="020B0604020202020204" pitchFamily="34" charset="0"/>
                <a:cs typeface="Arial" panose="020B0604020202020204" pitchFamily="34" charset="0"/>
              </a:rPr>
              <a:t> </a:t>
            </a:r>
            <a:r>
              <a:rPr lang="en-US" sz="1200" b="0" dirty="0" smtClean="0">
                <a:solidFill>
                  <a:schemeClr val="bg1"/>
                </a:solidFill>
                <a:latin typeface="Arial" panose="020B0604020202020204" pitchFamily="34" charset="0"/>
                <a:cs typeface="Arial" panose="020B0604020202020204" pitchFamily="34" charset="0"/>
              </a:rPr>
              <a:t>2019 | </a:t>
            </a:r>
          </a:p>
        </p:txBody>
      </p:sp>
    </p:spTree>
    <p:extLst>
      <p:ext uri="{BB962C8B-B14F-4D97-AF65-F5344CB8AC3E}">
        <p14:creationId xmlns:p14="http://schemas.microsoft.com/office/powerpoint/2010/main" val="34507988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il">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827000" cy="6858000"/>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38758" y="75214"/>
            <a:ext cx="2803022" cy="636097"/>
          </a:xfrm>
          <a:prstGeom prst="rect">
            <a:avLst/>
          </a:prstGeom>
        </p:spPr>
      </p:pic>
      <p:sp>
        <p:nvSpPr>
          <p:cNvPr id="2" name="Title 1"/>
          <p:cNvSpPr>
            <a:spLocks noGrp="1"/>
          </p:cNvSpPr>
          <p:nvPr>
            <p:ph type="title"/>
          </p:nvPr>
        </p:nvSpPr>
        <p:spPr>
          <a:xfrm>
            <a:off x="352013" y="202752"/>
            <a:ext cx="7629937" cy="421399"/>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958895" y="2752725"/>
            <a:ext cx="5089550" cy="1466850"/>
          </a:xfrm>
        </p:spPr>
        <p:txBody>
          <a:bodyPr/>
          <a:lstStyle>
            <a:lvl1pPr marL="0" indent="0" algn="ctr">
              <a:buFont typeface="Arial" panose="020B0604020202020204" pitchFamily="34" charset="0"/>
              <a:buNone/>
              <a:defRPr>
                <a:solidFill>
                  <a:schemeClr val="tx1"/>
                </a:solidFill>
              </a:defRPr>
            </a:lvl1pPr>
            <a:lvl2pPr marL="457200" indent="0" algn="ctr">
              <a:buFont typeface="Arial" panose="020B0604020202020204" pitchFamily="34" charset="0"/>
              <a:buNone/>
              <a:defRPr>
                <a:solidFill>
                  <a:schemeClr val="tx1"/>
                </a:solidFill>
              </a:defRPr>
            </a:lvl2pPr>
            <a:lvl3pPr marL="914400" indent="0" algn="ctr">
              <a:buFont typeface="Arial" panose="020B0604020202020204" pitchFamily="34" charset="0"/>
              <a:buNone/>
              <a:defRPr>
                <a:solidFill>
                  <a:schemeClr val="tx1"/>
                </a:solidFill>
              </a:defRPr>
            </a:lvl3pPr>
            <a:lvl4pPr marL="1371600" indent="0" algn="ctr">
              <a:buFont typeface="Arial" panose="020B0604020202020204" pitchFamily="34" charset="0"/>
              <a:buNone/>
              <a:defRPr>
                <a:solidFill>
                  <a:schemeClr val="tx1"/>
                </a:solidFill>
              </a:defRPr>
            </a:lvl4pPr>
            <a:lvl5pPr marL="1828800" indent="0" algn="ctr">
              <a:buFont typeface="Arial" panose="020B0604020202020204" pitchFamily="34" charset="0"/>
              <a:buNone/>
              <a:defRPr>
                <a:solidFill>
                  <a:schemeClr val="tx1"/>
                </a:solidFill>
              </a:defRPr>
            </a:lvl5pPr>
          </a:lstStyle>
          <a:p>
            <a:pPr lvl="0"/>
            <a:endParaRPr lang="en-US" dirty="0"/>
          </a:p>
        </p:txBody>
      </p:sp>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anose="020B0604020202020204" pitchFamily="34" charset="0"/>
                <a:cs typeface="Arial" panose="020B0604020202020204" pitchFamily="34" charset="0"/>
              </a:rPr>
              <a:t>© Cognizant</a:t>
            </a:r>
            <a:r>
              <a:rPr lang="en-US" sz="1200" b="0" baseline="0" dirty="0" smtClean="0">
                <a:solidFill>
                  <a:schemeClr val="bg1"/>
                </a:solidFill>
                <a:latin typeface="Arial" panose="020B0604020202020204" pitchFamily="34" charset="0"/>
                <a:cs typeface="Arial" panose="020B0604020202020204" pitchFamily="34" charset="0"/>
              </a:rPr>
              <a:t> </a:t>
            </a:r>
            <a:r>
              <a:rPr lang="en-US" sz="1200" b="0" dirty="0" smtClean="0">
                <a:solidFill>
                  <a:schemeClr val="bg1"/>
                </a:solidFill>
                <a:latin typeface="Arial" panose="020B0604020202020204" pitchFamily="34" charset="0"/>
                <a:cs typeface="Arial" panose="020B0604020202020204" pitchFamily="34" charset="0"/>
              </a:rPr>
              <a:t>2019 | </a:t>
            </a:r>
          </a:p>
        </p:txBody>
      </p:sp>
    </p:spTree>
    <p:extLst>
      <p:ext uri="{BB962C8B-B14F-4D97-AF65-F5344CB8AC3E}">
        <p14:creationId xmlns:p14="http://schemas.microsoft.com/office/powerpoint/2010/main" val="6818232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827000" cy="6858000"/>
          </a:xfrm>
          <a:prstGeom prst="rect">
            <a:avLst/>
          </a:prstGeom>
        </p:spPr>
      </p:pic>
      <p:sp>
        <p:nvSpPr>
          <p:cNvPr id="2" name="Title 1"/>
          <p:cNvSpPr>
            <a:spLocks noGrp="1"/>
          </p:cNvSpPr>
          <p:nvPr>
            <p:ph type="ctrTitle" hasCustomPrompt="1"/>
          </p:nvPr>
        </p:nvSpPr>
        <p:spPr>
          <a:xfrm>
            <a:off x="343511" y="2332160"/>
            <a:ext cx="3937932" cy="667413"/>
          </a:xfrm>
        </p:spPr>
        <p:txBody>
          <a:bodyPr anchor="b">
            <a:normAutofit/>
          </a:bodyPr>
          <a:lstStyle>
            <a:lvl1pPr algn="l">
              <a:defRPr sz="4000"/>
            </a:lvl1pPr>
          </a:lstStyle>
          <a:p>
            <a:r>
              <a:rPr lang="en-US" dirty="0" smtClean="0"/>
              <a:t>Dummy</a:t>
            </a:r>
            <a:endParaRPr lang="en-US" dirty="0"/>
          </a:p>
        </p:txBody>
      </p:sp>
      <p:sp>
        <p:nvSpPr>
          <p:cNvPr id="3" name="Subtitle 2"/>
          <p:cNvSpPr>
            <a:spLocks noGrp="1"/>
          </p:cNvSpPr>
          <p:nvPr>
            <p:ph type="subTitle" idx="1"/>
          </p:nvPr>
        </p:nvSpPr>
        <p:spPr>
          <a:xfrm>
            <a:off x="369149" y="5037731"/>
            <a:ext cx="4066118" cy="337573"/>
          </a:xfrm>
        </p:spPr>
        <p:txBody>
          <a:bodyPr>
            <a:normAutofit/>
          </a:bodyPr>
          <a:lstStyle>
            <a:lvl1pPr marL="0" indent="0" algn="l">
              <a:buNone/>
              <a:defRPr sz="1400" i="1">
                <a:solidFill>
                  <a:srgbClr val="00B1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9413" y="164255"/>
            <a:ext cx="4072030" cy="924076"/>
          </a:xfrm>
          <a:prstGeom prst="rect">
            <a:avLst/>
          </a:prstGeom>
        </p:spPr>
      </p:pic>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anose="020B0604020202020204" pitchFamily="34" charset="0"/>
                <a:cs typeface="Arial" panose="020B0604020202020204" pitchFamily="34" charset="0"/>
              </a:rPr>
              <a:t>© Cognizant</a:t>
            </a:r>
            <a:r>
              <a:rPr lang="en-US" sz="1200" b="0" baseline="0" dirty="0" smtClean="0">
                <a:solidFill>
                  <a:schemeClr val="bg1"/>
                </a:solidFill>
                <a:latin typeface="Arial" panose="020B0604020202020204" pitchFamily="34" charset="0"/>
                <a:cs typeface="Arial" panose="020B0604020202020204" pitchFamily="34" charset="0"/>
              </a:rPr>
              <a:t> </a:t>
            </a:r>
            <a:r>
              <a:rPr lang="en-US" sz="1200" b="0" dirty="0" smtClean="0">
                <a:solidFill>
                  <a:schemeClr val="bg1"/>
                </a:solidFill>
                <a:latin typeface="Arial" panose="020B0604020202020204" pitchFamily="34" charset="0"/>
                <a:cs typeface="Arial" panose="020B0604020202020204" pitchFamily="34" charset="0"/>
              </a:rPr>
              <a:t>2019 | </a:t>
            </a:r>
          </a:p>
        </p:txBody>
      </p:sp>
      <p:sp>
        <p:nvSpPr>
          <p:cNvPr id="19" name="Content Placeholder 2"/>
          <p:cNvSpPr>
            <a:spLocks noGrp="1"/>
          </p:cNvSpPr>
          <p:nvPr>
            <p:ph idx="16" hasCustomPrompt="1"/>
          </p:nvPr>
        </p:nvSpPr>
        <p:spPr>
          <a:xfrm>
            <a:off x="628650" y="2764608"/>
            <a:ext cx="6127320" cy="975213"/>
          </a:xfrm>
        </p:spPr>
        <p:txBody>
          <a:bodyPr>
            <a:noAutofit/>
          </a:bodyPr>
          <a:lstStyle>
            <a:lvl1pPr marL="0" indent="0">
              <a:buFont typeface="Arial" panose="020B0604020202020204" pitchFamily="34" charset="0"/>
              <a:buNone/>
              <a:defRPr sz="6000" b="1">
                <a:solidFill>
                  <a:srgbClr val="0033A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r>
              <a:rPr lang="en-US" dirty="0" smtClean="0"/>
              <a:t>Thank</a:t>
            </a:r>
            <a:endParaRPr lang="en-US" dirty="0"/>
          </a:p>
        </p:txBody>
      </p:sp>
      <p:sp>
        <p:nvSpPr>
          <p:cNvPr id="20" name="Title 1"/>
          <p:cNvSpPr txBox="1">
            <a:spLocks/>
          </p:cNvSpPr>
          <p:nvPr userDrawn="1"/>
        </p:nvSpPr>
        <p:spPr>
          <a:xfrm>
            <a:off x="2048486" y="3570410"/>
            <a:ext cx="4536034" cy="6674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B140"/>
                </a:solidFill>
                <a:latin typeface="Arial" panose="020B0604020202020204" pitchFamily="34" charset="0"/>
                <a:ea typeface="+mj-ea"/>
                <a:cs typeface="Arial" panose="020B0604020202020204" pitchFamily="34" charset="0"/>
              </a:defRPr>
            </a:lvl1pPr>
          </a:lstStyle>
          <a:p>
            <a:endParaRPr lang="en-US" b="1" dirty="0"/>
          </a:p>
        </p:txBody>
      </p:sp>
      <p:sp>
        <p:nvSpPr>
          <p:cNvPr id="21" name="Content Placeholder 2"/>
          <p:cNvSpPr>
            <a:spLocks noGrp="1"/>
          </p:cNvSpPr>
          <p:nvPr>
            <p:ph idx="17" hasCustomPrompt="1"/>
          </p:nvPr>
        </p:nvSpPr>
        <p:spPr>
          <a:xfrm>
            <a:off x="2048486" y="3574233"/>
            <a:ext cx="4457089" cy="754535"/>
          </a:xfrm>
        </p:spPr>
        <p:txBody>
          <a:bodyPr>
            <a:noAutofit/>
          </a:bodyPr>
          <a:lstStyle>
            <a:lvl1pPr marL="0" indent="0">
              <a:buFont typeface="Arial" panose="020B0604020202020204" pitchFamily="34" charset="0"/>
              <a:buNone/>
              <a:defRPr sz="4000" b="1">
                <a:solidFill>
                  <a:srgbClr val="00B14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r>
              <a:rPr lang="en-US" dirty="0" smtClean="0"/>
              <a:t>You Text</a:t>
            </a:r>
            <a:endParaRPr lang="en-US" dirty="0"/>
          </a:p>
        </p:txBody>
      </p:sp>
    </p:spTree>
    <p:extLst>
      <p:ext uri="{BB962C8B-B14F-4D97-AF65-F5344CB8AC3E}">
        <p14:creationId xmlns:p14="http://schemas.microsoft.com/office/powerpoint/2010/main" val="90818646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81856" y="1825625"/>
            <a:ext cx="5451475"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93669" y="1825625"/>
            <a:ext cx="5451475"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1715806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3527" y="365126"/>
            <a:ext cx="11063288"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3527" y="1681163"/>
            <a:ext cx="542642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83527" y="2505075"/>
            <a:ext cx="5426422"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93669" y="1681163"/>
            <a:ext cx="54531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93669" y="2505075"/>
            <a:ext cx="545314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8/15/2020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2161701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527" y="457200"/>
            <a:ext cx="4137041" cy="1600200"/>
          </a:xfrm>
        </p:spPr>
        <p:txBody>
          <a:bodyPr anchor="b"/>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5453146" y="987426"/>
            <a:ext cx="649366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83527" y="2057400"/>
            <a:ext cx="413704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1625114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527" y="457200"/>
            <a:ext cx="4137041"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53146" y="987426"/>
            <a:ext cx="6493669"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83527" y="2057400"/>
            <a:ext cx="413704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56923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22400"/>
            <a:ext cx="12827000" cy="54356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7" name="TextBox 6"/>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anose="020B0604020202020204" pitchFamily="34" charset="0"/>
                <a:cs typeface="Arial" panose="020B0604020202020204" pitchFamily="34" charset="0"/>
              </a:rPr>
              <a:t>© Cognizant</a:t>
            </a:r>
            <a:r>
              <a:rPr lang="en-US" sz="1200" b="0" baseline="0" dirty="0" smtClean="0">
                <a:solidFill>
                  <a:schemeClr val="bg1"/>
                </a:solidFill>
                <a:latin typeface="Arial" panose="020B0604020202020204" pitchFamily="34" charset="0"/>
                <a:cs typeface="Arial" panose="020B0604020202020204" pitchFamily="34" charset="0"/>
              </a:rPr>
              <a:t> </a:t>
            </a:r>
            <a:r>
              <a:rPr lang="en-US" sz="1200" b="0" dirty="0" smtClean="0">
                <a:solidFill>
                  <a:schemeClr val="bg1"/>
                </a:solidFill>
                <a:latin typeface="Arial" panose="020B0604020202020204" pitchFamily="34" charset="0"/>
                <a:cs typeface="Arial" panose="020B0604020202020204" pitchFamily="34" charset="0"/>
              </a:rPr>
              <a:t>2019 | </a:t>
            </a:r>
          </a:p>
        </p:txBody>
      </p:sp>
      <p:sp>
        <p:nvSpPr>
          <p:cNvPr id="8" name="Content Placeholder 2"/>
          <p:cNvSpPr>
            <a:spLocks noGrp="1"/>
          </p:cNvSpPr>
          <p:nvPr>
            <p:ph idx="13"/>
          </p:nvPr>
        </p:nvSpPr>
        <p:spPr>
          <a:xfrm>
            <a:off x="352014" y="6443510"/>
            <a:ext cx="7267986" cy="314325"/>
          </a:xfrm>
        </p:spPr>
        <p:txBody>
          <a:bodyPr>
            <a:normAutofit/>
          </a:bodyPr>
          <a:lstStyle>
            <a:lvl1pPr marL="0" indent="0">
              <a:buFont typeface="Arial" panose="020B0604020202020204" pitchFamily="34" charset="0"/>
              <a:buNone/>
              <a:defRPr sz="1200" i="1">
                <a:solidFill>
                  <a:schemeClr val="bg1"/>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Tree>
    <p:extLst>
      <p:ext uri="{BB962C8B-B14F-4D97-AF65-F5344CB8AC3E}">
        <p14:creationId xmlns:p14="http://schemas.microsoft.com/office/powerpoint/2010/main" val="102288821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2052362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9322" y="365125"/>
            <a:ext cx="2765822"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81856" y="365125"/>
            <a:ext cx="8137128"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114157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375" y="1122363"/>
            <a:ext cx="962025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603375" y="3602038"/>
            <a:ext cx="962025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29439A-C759-4175-BCD8-A57BF95405DF}"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17919961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29439A-C759-4175-BCD8-A57BF95405DF}"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1289482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4713" y="1709738"/>
            <a:ext cx="11063287"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74713" y="4589463"/>
            <a:ext cx="1106328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E29439A-C759-4175-BCD8-A57BF95405DF}"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35061180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82650" y="1825625"/>
            <a:ext cx="54546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89700" y="1825625"/>
            <a:ext cx="5456238"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29439A-C759-4175-BCD8-A57BF95405DF}" type="datetimeFigureOut">
              <a:rPr lang="en-US" smtClean="0"/>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2405470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4238" y="365125"/>
            <a:ext cx="11063287"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84238" y="1681163"/>
            <a:ext cx="54260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84238" y="2505075"/>
            <a:ext cx="5426075"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494463" y="1681163"/>
            <a:ext cx="545306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94463" y="2505075"/>
            <a:ext cx="5453062"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29439A-C759-4175-BCD8-A57BF95405DF}" type="datetimeFigureOut">
              <a:rPr lang="en-US" smtClean="0"/>
              <a:t>8/15/2020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164292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29439A-C759-4175-BCD8-A57BF95405DF}" type="datetimeFigureOut">
              <a:rPr lang="en-US" smtClean="0"/>
              <a:t>8/15/2020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1597198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9439A-C759-4175-BCD8-A57BF95405DF}" type="datetimeFigureOut">
              <a:rPr lang="en-US" smtClean="0"/>
              <a:t>8/15/2020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236205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4238" y="457200"/>
            <a:ext cx="413702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453063" y="987425"/>
            <a:ext cx="64944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84238" y="2057400"/>
            <a:ext cx="41370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E29439A-C759-4175-BCD8-A57BF95405DF}" type="datetimeFigureOut">
              <a:rPr lang="en-US" smtClean="0"/>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58765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8500" y="0"/>
            <a:ext cx="4508500"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9064" y="428"/>
            <a:ext cx="4507936" cy="6857143"/>
          </a:xfrm>
          <a:prstGeom prst="rect">
            <a:avLst/>
          </a:prstGeom>
        </p:spPr>
      </p:pic>
      <p:sp>
        <p:nvSpPr>
          <p:cNvPr id="2" name="Title 1"/>
          <p:cNvSpPr>
            <a:spLocks noGrp="1"/>
          </p:cNvSpPr>
          <p:nvPr>
            <p:ph type="title"/>
          </p:nvPr>
        </p:nvSpPr>
        <p:spPr>
          <a:xfrm>
            <a:off x="352013" y="202752"/>
            <a:ext cx="7629937" cy="421399"/>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52014" y="837149"/>
            <a:ext cx="7629936" cy="5606362"/>
          </a:xfrm>
        </p:spPr>
        <p:txBody>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31192" y="69672"/>
            <a:ext cx="2836225" cy="643631"/>
          </a:xfrm>
          <a:prstGeom prst="rect">
            <a:avLst/>
          </a:prstGeom>
        </p:spPr>
      </p:pic>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anose="020B0604020202020204" pitchFamily="34" charset="0"/>
                <a:cs typeface="Arial" panose="020B0604020202020204" pitchFamily="34" charset="0"/>
              </a:rPr>
              <a:t>© Cognizant</a:t>
            </a:r>
            <a:r>
              <a:rPr lang="en-US" sz="1200" b="0" baseline="0" dirty="0" smtClean="0">
                <a:solidFill>
                  <a:schemeClr val="bg1"/>
                </a:solidFill>
                <a:latin typeface="Arial" panose="020B0604020202020204" pitchFamily="34" charset="0"/>
                <a:cs typeface="Arial" panose="020B0604020202020204" pitchFamily="34" charset="0"/>
              </a:rPr>
              <a:t> </a:t>
            </a:r>
            <a:r>
              <a:rPr lang="en-US" sz="1200" b="0" dirty="0" smtClean="0">
                <a:solidFill>
                  <a:schemeClr val="bg1"/>
                </a:solidFill>
                <a:latin typeface="Arial" panose="020B0604020202020204" pitchFamily="34" charset="0"/>
                <a:cs typeface="Arial" panose="020B0604020202020204" pitchFamily="34" charset="0"/>
              </a:rPr>
              <a:t>2019 | </a:t>
            </a:r>
          </a:p>
        </p:txBody>
      </p:sp>
      <p:sp>
        <p:nvSpPr>
          <p:cNvPr id="12" name="Content Placeholder 2"/>
          <p:cNvSpPr>
            <a:spLocks noGrp="1"/>
          </p:cNvSpPr>
          <p:nvPr>
            <p:ph idx="13"/>
          </p:nvPr>
        </p:nvSpPr>
        <p:spPr>
          <a:xfrm>
            <a:off x="352014" y="6443510"/>
            <a:ext cx="7267986" cy="314325"/>
          </a:xfrm>
        </p:spPr>
        <p:txBody>
          <a:bodyPr>
            <a:normAutofit/>
          </a:bodyPr>
          <a:lstStyle>
            <a:lvl1pPr marL="0" indent="0">
              <a:buFont typeface="Arial" panose="020B0604020202020204" pitchFamily="34" charset="0"/>
              <a:buNone/>
              <a:defRPr sz="1200" i="1">
                <a:solidFill>
                  <a:srgbClr val="00B14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Tree>
    <p:extLst>
      <p:ext uri="{BB962C8B-B14F-4D97-AF65-F5344CB8AC3E}">
        <p14:creationId xmlns:p14="http://schemas.microsoft.com/office/powerpoint/2010/main" val="192716752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4238" y="457200"/>
            <a:ext cx="413702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453063" y="987425"/>
            <a:ext cx="649446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84238" y="2057400"/>
            <a:ext cx="41370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E29439A-C759-4175-BCD8-A57BF95405DF}" type="datetimeFigureOut">
              <a:rPr lang="en-US" smtClean="0"/>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1725849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29439A-C759-4175-BCD8-A57BF95405DF}"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9477839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0513" y="365125"/>
            <a:ext cx="276542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2650" y="365125"/>
            <a:ext cx="8145463"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29439A-C759-4175-BCD8-A57BF95405DF}"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338764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8500" y="0"/>
            <a:ext cx="4508500" cy="6858000"/>
          </a:xfrm>
          <a:prstGeom prst="rect">
            <a:avLst/>
          </a:prstGeom>
        </p:spPr>
      </p:pic>
      <p:sp>
        <p:nvSpPr>
          <p:cNvPr id="13" name="Rectangle 12"/>
          <p:cNvSpPr/>
          <p:nvPr userDrawn="1"/>
        </p:nvSpPr>
        <p:spPr>
          <a:xfrm>
            <a:off x="8318500" y="0"/>
            <a:ext cx="4508500" cy="6858000"/>
          </a:xfrm>
          <a:prstGeom prst="rect">
            <a:avLst/>
          </a:prstGeom>
          <a:solidFill>
            <a:srgbClr val="0033A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8500" y="428"/>
            <a:ext cx="4507936" cy="6857143"/>
          </a:xfrm>
          <a:prstGeom prst="rect">
            <a:avLst/>
          </a:prstGeom>
        </p:spPr>
      </p:pic>
      <p:sp>
        <p:nvSpPr>
          <p:cNvPr id="2" name="Title 1"/>
          <p:cNvSpPr>
            <a:spLocks noGrp="1"/>
          </p:cNvSpPr>
          <p:nvPr>
            <p:ph type="title"/>
          </p:nvPr>
        </p:nvSpPr>
        <p:spPr>
          <a:xfrm>
            <a:off x="352013" y="202752"/>
            <a:ext cx="7629937" cy="421399"/>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52014" y="837149"/>
            <a:ext cx="7629936" cy="5606362"/>
          </a:xfrm>
        </p:spPr>
        <p:txBody>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31192" y="69672"/>
            <a:ext cx="2836225" cy="643631"/>
          </a:xfrm>
          <a:prstGeom prst="rect">
            <a:avLst/>
          </a:prstGeom>
        </p:spPr>
      </p:pic>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anose="020B0604020202020204" pitchFamily="34" charset="0"/>
                <a:cs typeface="Arial" panose="020B0604020202020204" pitchFamily="34" charset="0"/>
              </a:rPr>
              <a:t>© Cognizant</a:t>
            </a:r>
            <a:r>
              <a:rPr lang="en-US" sz="1200" b="0" baseline="0" dirty="0" smtClean="0">
                <a:solidFill>
                  <a:schemeClr val="bg1"/>
                </a:solidFill>
                <a:latin typeface="Arial" panose="020B0604020202020204" pitchFamily="34" charset="0"/>
                <a:cs typeface="Arial" panose="020B0604020202020204" pitchFamily="34" charset="0"/>
              </a:rPr>
              <a:t> </a:t>
            </a:r>
            <a:r>
              <a:rPr lang="en-US" sz="1200" b="0" dirty="0" smtClean="0">
                <a:solidFill>
                  <a:schemeClr val="bg1"/>
                </a:solidFill>
                <a:latin typeface="Arial" panose="020B0604020202020204" pitchFamily="34" charset="0"/>
                <a:cs typeface="Arial" panose="020B0604020202020204" pitchFamily="34" charset="0"/>
              </a:rPr>
              <a:t>2019 | </a:t>
            </a:r>
          </a:p>
        </p:txBody>
      </p:sp>
      <p:sp>
        <p:nvSpPr>
          <p:cNvPr id="15" name="Content Placeholder 2"/>
          <p:cNvSpPr>
            <a:spLocks noGrp="1"/>
          </p:cNvSpPr>
          <p:nvPr>
            <p:ph idx="13"/>
          </p:nvPr>
        </p:nvSpPr>
        <p:spPr>
          <a:xfrm>
            <a:off x="352014" y="6443510"/>
            <a:ext cx="7267986" cy="314325"/>
          </a:xfrm>
        </p:spPr>
        <p:txBody>
          <a:bodyPr>
            <a:normAutofit/>
          </a:bodyPr>
          <a:lstStyle>
            <a:lvl1pPr marL="0" indent="0">
              <a:buFont typeface="Arial" panose="020B0604020202020204" pitchFamily="34" charset="0"/>
              <a:buNone/>
              <a:defRPr sz="1200" i="1">
                <a:solidFill>
                  <a:srgbClr val="00B14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Tree>
    <p:extLst>
      <p:ext uri="{BB962C8B-B14F-4D97-AF65-F5344CB8AC3E}">
        <p14:creationId xmlns:p14="http://schemas.microsoft.com/office/powerpoint/2010/main" val="38276626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Image">
    <p:spTree>
      <p:nvGrpSpPr>
        <p:cNvPr id="1" name=""/>
        <p:cNvGrpSpPr/>
        <p:nvPr/>
      </p:nvGrpSpPr>
      <p:grpSpPr>
        <a:xfrm>
          <a:off x="0" y="0"/>
          <a:ext cx="0" cy="0"/>
          <a:chOff x="0" y="0"/>
          <a:chExt cx="0" cy="0"/>
        </a:xfrm>
      </p:grpSpPr>
      <p:sp>
        <p:nvSpPr>
          <p:cNvPr id="4" name="Rectangle 3"/>
          <p:cNvSpPr/>
          <p:nvPr userDrawn="1"/>
        </p:nvSpPr>
        <p:spPr>
          <a:xfrm>
            <a:off x="10049854" y="202752"/>
            <a:ext cx="2649196" cy="421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8318500" y="0"/>
            <a:ext cx="4508500" cy="6858000"/>
          </a:xfrm>
          <a:prstGeom prst="rect">
            <a:avLst/>
          </a:prstGeom>
          <a:solidFill>
            <a:srgbClr val="0033A0">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8500" y="428"/>
            <a:ext cx="4507936" cy="6857143"/>
          </a:xfrm>
          <a:prstGeom prst="rect">
            <a:avLst/>
          </a:prstGeom>
        </p:spPr>
      </p:pic>
      <p:sp>
        <p:nvSpPr>
          <p:cNvPr id="2" name="Title 1"/>
          <p:cNvSpPr>
            <a:spLocks noGrp="1"/>
          </p:cNvSpPr>
          <p:nvPr>
            <p:ph type="title"/>
          </p:nvPr>
        </p:nvSpPr>
        <p:spPr>
          <a:xfrm>
            <a:off x="352013" y="202752"/>
            <a:ext cx="7629937" cy="421399"/>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52014" y="837149"/>
            <a:ext cx="7629936" cy="5606362"/>
          </a:xfrm>
        </p:spPr>
        <p:txBody>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anose="020B0604020202020204" pitchFamily="34" charset="0"/>
                <a:cs typeface="Arial" panose="020B0604020202020204" pitchFamily="34" charset="0"/>
              </a:rPr>
              <a:t>© Cognizant</a:t>
            </a:r>
            <a:r>
              <a:rPr lang="en-US" sz="1200" b="0" baseline="0" dirty="0" smtClean="0">
                <a:solidFill>
                  <a:schemeClr val="bg1"/>
                </a:solidFill>
                <a:latin typeface="Arial" panose="020B0604020202020204" pitchFamily="34" charset="0"/>
                <a:cs typeface="Arial" panose="020B0604020202020204" pitchFamily="34" charset="0"/>
              </a:rPr>
              <a:t> </a:t>
            </a:r>
            <a:r>
              <a:rPr lang="en-US" sz="1200" b="0" dirty="0" smtClean="0">
                <a:solidFill>
                  <a:schemeClr val="bg1"/>
                </a:solidFill>
                <a:latin typeface="Arial" panose="020B0604020202020204" pitchFamily="34" charset="0"/>
                <a:cs typeface="Arial" panose="020B0604020202020204" pitchFamily="34" charset="0"/>
              </a:rPr>
              <a:t>2019 | </a:t>
            </a:r>
          </a:p>
        </p:txBody>
      </p:sp>
      <p:sp>
        <p:nvSpPr>
          <p:cNvPr id="15" name="Content Placeholder 2"/>
          <p:cNvSpPr>
            <a:spLocks noGrp="1"/>
          </p:cNvSpPr>
          <p:nvPr>
            <p:ph idx="13"/>
          </p:nvPr>
        </p:nvSpPr>
        <p:spPr>
          <a:xfrm>
            <a:off x="352014" y="6443510"/>
            <a:ext cx="7267986" cy="314325"/>
          </a:xfrm>
        </p:spPr>
        <p:txBody>
          <a:bodyPr>
            <a:normAutofit/>
          </a:bodyPr>
          <a:lstStyle>
            <a:lvl1pPr marL="0" indent="0">
              <a:buFont typeface="Arial" panose="020B0604020202020204" pitchFamily="34" charset="0"/>
              <a:buNone/>
              <a:defRPr sz="1200" i="1">
                <a:solidFill>
                  <a:srgbClr val="00B14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31192" y="69672"/>
            <a:ext cx="2836225" cy="643631"/>
          </a:xfrm>
          <a:prstGeom prst="rect">
            <a:avLst/>
          </a:prstGeom>
        </p:spPr>
      </p:pic>
    </p:spTree>
    <p:extLst>
      <p:ext uri="{BB962C8B-B14F-4D97-AF65-F5344CB8AC3E}">
        <p14:creationId xmlns:p14="http://schemas.microsoft.com/office/powerpoint/2010/main" val="20340204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827000" cy="6858000"/>
          </a:xfrm>
          <a:prstGeom prst="rect">
            <a:avLst/>
          </a:prstGeom>
        </p:spPr>
      </p:pic>
      <p:sp>
        <p:nvSpPr>
          <p:cNvPr id="2" name="Title 1"/>
          <p:cNvSpPr>
            <a:spLocks noGrp="1"/>
          </p:cNvSpPr>
          <p:nvPr>
            <p:ph type="title"/>
          </p:nvPr>
        </p:nvSpPr>
        <p:spPr>
          <a:xfrm>
            <a:off x="6411432" y="3457263"/>
            <a:ext cx="5911609" cy="1072201"/>
          </a:xfrm>
        </p:spPr>
        <p:txBody>
          <a:bodyPr anchor="ctr">
            <a:normAutofit/>
          </a:bodyPr>
          <a:lstStyle>
            <a:lvl1pPr>
              <a:defRPr sz="3600" b="1">
                <a:solidFill>
                  <a:schemeClr val="bg1"/>
                </a:solidFill>
              </a:defRPr>
            </a:lvl1pPr>
          </a:lstStyle>
          <a:p>
            <a:r>
              <a:rPr lang="en-US" dirty="0" smtClean="0"/>
              <a:t>Click to edit Master title style</a:t>
            </a:r>
            <a:endParaRPr lang="en-US" dirty="0"/>
          </a:p>
        </p:txBody>
      </p:sp>
      <p:sp>
        <p:nvSpPr>
          <p:cNvPr id="8" name="TextBox 7"/>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lumMod val="75000"/>
                    <a:lumOff val="25000"/>
                  </a:schemeClr>
                </a:solidFill>
                <a:latin typeface="Arial" panose="020B0604020202020204" pitchFamily="34" charset="0"/>
                <a:cs typeface="Arial" panose="020B0604020202020204" pitchFamily="34" charset="0"/>
              </a:rPr>
              <a:t>© Cognizant</a:t>
            </a:r>
            <a:r>
              <a:rPr lang="en-US" sz="1200" b="0" baseline="0" dirty="0" smtClean="0">
                <a:solidFill>
                  <a:schemeClr val="tx1">
                    <a:lumMod val="75000"/>
                    <a:lumOff val="25000"/>
                  </a:schemeClr>
                </a:solidFill>
                <a:latin typeface="Arial" panose="020B0604020202020204" pitchFamily="34" charset="0"/>
                <a:cs typeface="Arial" panose="020B0604020202020204" pitchFamily="34" charset="0"/>
              </a:rPr>
              <a:t> </a:t>
            </a:r>
            <a:r>
              <a:rPr lang="en-US" sz="1200" b="0" dirty="0" smtClean="0">
                <a:solidFill>
                  <a:schemeClr val="tx1">
                    <a:lumMod val="75000"/>
                    <a:lumOff val="25000"/>
                  </a:schemeClr>
                </a:solidFill>
                <a:latin typeface="Arial" panose="020B0604020202020204" pitchFamily="34" charset="0"/>
                <a:cs typeface="Arial" panose="020B0604020202020204" pitchFamily="34" charset="0"/>
              </a:rPr>
              <a:t>2019 | </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920" y="158791"/>
            <a:ext cx="3442637" cy="781246"/>
          </a:xfrm>
          <a:prstGeom prst="rect">
            <a:avLst/>
          </a:prstGeom>
        </p:spPr>
      </p:pic>
    </p:spTree>
    <p:extLst>
      <p:ext uri="{BB962C8B-B14F-4D97-AF65-F5344CB8AC3E}">
        <p14:creationId xmlns:p14="http://schemas.microsoft.com/office/powerpoint/2010/main" val="362482379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3"/>
          </p:nvPr>
        </p:nvSpPr>
        <p:spPr>
          <a:xfrm>
            <a:off x="352014" y="6443510"/>
            <a:ext cx="7267986" cy="314325"/>
          </a:xfrm>
        </p:spPr>
        <p:txBody>
          <a:bodyPr>
            <a:normAutofit/>
          </a:bodyPr>
          <a:lstStyle>
            <a:lvl1pPr marL="0" indent="0">
              <a:buFont typeface="Arial" panose="020B0604020202020204" pitchFamily="34" charset="0"/>
              <a:buNone/>
              <a:defRPr sz="1200" i="1">
                <a:solidFill>
                  <a:srgbClr val="00B14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Tree>
    <p:extLst>
      <p:ext uri="{BB962C8B-B14F-4D97-AF65-F5344CB8AC3E}">
        <p14:creationId xmlns:p14="http://schemas.microsoft.com/office/powerpoint/2010/main" val="1999710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52014" y="837149"/>
            <a:ext cx="12107753" cy="5606361"/>
          </a:xfrm>
        </p:spPr>
        <p:txBody>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3"/>
          </p:nvPr>
        </p:nvSpPr>
        <p:spPr>
          <a:xfrm>
            <a:off x="352014" y="6443510"/>
            <a:ext cx="7267986" cy="314325"/>
          </a:xfrm>
        </p:spPr>
        <p:txBody>
          <a:bodyPr>
            <a:normAutofit/>
          </a:bodyPr>
          <a:lstStyle>
            <a:lvl1pPr marL="0" indent="0">
              <a:buFont typeface="Arial" panose="020B0604020202020204" pitchFamily="34" charset="0"/>
              <a:buNone/>
              <a:defRPr sz="1200" i="1">
                <a:solidFill>
                  <a:srgbClr val="00B14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Tree>
    <p:extLst>
      <p:ext uri="{BB962C8B-B14F-4D97-AF65-F5344CB8AC3E}">
        <p14:creationId xmlns:p14="http://schemas.microsoft.com/office/powerpoint/2010/main" val="3922476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31900"/>
            <a:ext cx="12827000" cy="5626100"/>
          </a:xfrm>
          <a:prstGeom prst="rect">
            <a:avLst/>
          </a:prstGeom>
        </p:spPr>
      </p:pic>
      <p:sp>
        <p:nvSpPr>
          <p:cNvPr id="7" name="Rectangle 6"/>
          <p:cNvSpPr/>
          <p:nvPr userDrawn="1"/>
        </p:nvSpPr>
        <p:spPr>
          <a:xfrm>
            <a:off x="-2" y="2905126"/>
            <a:ext cx="12827001" cy="2152648"/>
          </a:xfrm>
          <a:prstGeom prst="rect">
            <a:avLst/>
          </a:prstGeom>
          <a:solidFill>
            <a:srgbClr val="00B14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2" y="2905125"/>
            <a:ext cx="12827001" cy="2152649"/>
          </a:xfrm>
          <a:prstGeom prst="rect">
            <a:avLst/>
          </a:prstGeom>
          <a:gradFill flip="none" rotWithShape="1">
            <a:gsLst>
              <a:gs pos="100000">
                <a:srgbClr val="0033A0">
                  <a:lumMod val="100000"/>
                  <a:alpha val="40000"/>
                </a:srgbClr>
              </a:gs>
              <a:gs pos="0">
                <a:srgbClr val="0033A0">
                  <a:shade val="100000"/>
                  <a:satMod val="115000"/>
                  <a:alpha val="40000"/>
                </a:srgbClr>
              </a:gs>
              <a:gs pos="50000">
                <a:srgbClr val="00B14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52014" y="3143249"/>
            <a:ext cx="12107754" cy="1171575"/>
          </a:xfrm>
        </p:spPr>
        <p:txBody>
          <a:bodyPr/>
          <a:lstStyle>
            <a:lvl1pPr marL="0" indent="0">
              <a:buFont typeface="Arial" panose="020B0604020202020204" pitchFamily="34" charset="0"/>
              <a:buNone/>
              <a:defRPr>
                <a:solidFill>
                  <a:schemeClr val="bg1"/>
                </a:solidFill>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endParaRPr lang="en-US" dirty="0"/>
          </a:p>
        </p:txBody>
      </p:sp>
      <p:sp>
        <p:nvSpPr>
          <p:cNvPr id="8" name="Content Placeholder 2"/>
          <p:cNvSpPr>
            <a:spLocks noGrp="1"/>
          </p:cNvSpPr>
          <p:nvPr>
            <p:ph idx="13"/>
          </p:nvPr>
        </p:nvSpPr>
        <p:spPr>
          <a:xfrm>
            <a:off x="352014" y="6443510"/>
            <a:ext cx="7267986" cy="314325"/>
          </a:xfrm>
        </p:spPr>
        <p:txBody>
          <a:bodyPr>
            <a:normAutofit/>
          </a:bodyPr>
          <a:lstStyle>
            <a:lvl1pPr marL="0" indent="0">
              <a:buFont typeface="Arial" panose="020B0604020202020204" pitchFamily="34" charset="0"/>
              <a:buNone/>
              <a:defRPr sz="1200" i="1">
                <a:solidFill>
                  <a:srgbClr val="00B14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latin typeface="Arial" panose="020B0604020202020204" pitchFamily="34" charset="0"/>
                <a:cs typeface="Arial" panose="020B0604020202020204" pitchFamily="34" charset="0"/>
              </a:rPr>
              <a:t>© Cognizant</a:t>
            </a:r>
            <a:r>
              <a:rPr lang="en-US" sz="1200" b="0" baseline="0" dirty="0" smtClean="0">
                <a:solidFill>
                  <a:schemeClr val="bg1">
                    <a:lumMod val="50000"/>
                  </a:schemeClr>
                </a:solidFill>
                <a:latin typeface="Arial" panose="020B0604020202020204" pitchFamily="34" charset="0"/>
                <a:cs typeface="Arial" panose="020B0604020202020204" pitchFamily="34" charset="0"/>
              </a:rPr>
              <a:t> </a:t>
            </a:r>
            <a:r>
              <a:rPr lang="en-US" sz="1200" b="0" dirty="0" smtClean="0">
                <a:solidFill>
                  <a:schemeClr val="bg1">
                    <a:lumMod val="50000"/>
                  </a:schemeClr>
                </a:solidFill>
                <a:latin typeface="Arial" panose="020B0604020202020204" pitchFamily="34" charset="0"/>
                <a:cs typeface="Arial" panose="020B0604020202020204" pitchFamily="34" charset="0"/>
              </a:rPr>
              <a:t>2019 | </a:t>
            </a:r>
          </a:p>
        </p:txBody>
      </p:sp>
    </p:spTree>
    <p:extLst>
      <p:ext uri="{BB962C8B-B14F-4D97-AF65-F5344CB8AC3E}">
        <p14:creationId xmlns:p14="http://schemas.microsoft.com/office/powerpoint/2010/main" val="38762767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13" y="202752"/>
            <a:ext cx="9706387" cy="42139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2014" y="837149"/>
            <a:ext cx="12107753" cy="5606362"/>
          </a:xfrm>
          <a:prstGeom prst="rect">
            <a:avLst/>
          </a:prstGeom>
        </p:spPr>
        <p:txBody>
          <a:bodyPr vert="horz" lIns="91440" tIns="45720" rIns="91440" bIns="45720" rtlCol="0">
            <a:normAutofit/>
          </a:bodyPr>
          <a:lstStyle/>
          <a:p>
            <a:pPr lvl="0"/>
            <a:endParaRPr lang="en-US" dirty="0" smtClean="0"/>
          </a:p>
        </p:txBody>
      </p:sp>
      <p:sp>
        <p:nvSpPr>
          <p:cNvPr id="5" name="Footer Placeholder 4"/>
          <p:cNvSpPr>
            <a:spLocks noGrp="1"/>
          </p:cNvSpPr>
          <p:nvPr>
            <p:ph type="ftr" sz="quarter" idx="3"/>
          </p:nvPr>
        </p:nvSpPr>
        <p:spPr>
          <a:xfrm>
            <a:off x="369149" y="6460603"/>
            <a:ext cx="1690383" cy="277965"/>
          </a:xfrm>
          <a:prstGeom prst="rect">
            <a:avLst/>
          </a:prstGeom>
        </p:spPr>
        <p:txBody>
          <a:bodyPr vert="horz" lIns="91440" tIns="45720" rIns="91440" bIns="45720" rtlCol="0" anchor="ctr"/>
          <a:lstStyle>
            <a:lvl1pPr algn="l">
              <a:defRPr sz="1200">
                <a:solidFill>
                  <a:srgbClr val="00B140"/>
                </a:solidFill>
                <a:latin typeface="Arial" panose="020B0604020202020204" pitchFamily="34" charset="0"/>
                <a:cs typeface="Arial" panose="020B0604020202020204" pitchFamily="34" charset="0"/>
              </a:defRPr>
            </a:lvl1pPr>
          </a:lstStyle>
          <a:p>
            <a:r>
              <a:rPr lang="en-US" smtClean="0"/>
              <a:t>Click </a:t>
            </a:r>
            <a:r>
              <a:rPr lang="en-US" b="1" smtClean="0"/>
              <a:t>Play</a:t>
            </a:r>
            <a:r>
              <a:rPr lang="en-US" smtClean="0"/>
              <a:t> to continue</a:t>
            </a:r>
            <a:endParaRPr lang="en-US" dirty="0"/>
          </a:p>
        </p:txBody>
      </p:sp>
      <p:sp>
        <p:nvSpPr>
          <p:cNvPr id="8" name="Rectangle 7"/>
          <p:cNvSpPr/>
          <p:nvPr userDrawn="1"/>
        </p:nvSpPr>
        <p:spPr>
          <a:xfrm>
            <a:off x="0" y="247827"/>
            <a:ext cx="320040" cy="27432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9938758" y="75214"/>
            <a:ext cx="2803022" cy="636097"/>
          </a:xfrm>
          <a:prstGeom prst="rect">
            <a:avLst/>
          </a:prstGeom>
        </p:spPr>
      </p:pic>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latin typeface="Arial" panose="020B0604020202020204" pitchFamily="34" charset="0"/>
                <a:cs typeface="Arial" panose="020B0604020202020204" pitchFamily="34" charset="0"/>
              </a:rPr>
              <a:t>© Cognizant</a:t>
            </a:r>
            <a:r>
              <a:rPr lang="en-US" sz="1200" b="0" baseline="0" dirty="0" smtClean="0">
                <a:solidFill>
                  <a:schemeClr val="bg1">
                    <a:lumMod val="50000"/>
                  </a:schemeClr>
                </a:solidFill>
                <a:latin typeface="Arial" panose="020B0604020202020204" pitchFamily="34" charset="0"/>
                <a:cs typeface="Arial" panose="020B0604020202020204" pitchFamily="34" charset="0"/>
              </a:rPr>
              <a:t> </a:t>
            </a:r>
            <a:r>
              <a:rPr lang="en-US" sz="1200" b="0" dirty="0" smtClean="0">
                <a:solidFill>
                  <a:schemeClr val="bg1">
                    <a:lumMod val="50000"/>
                  </a:schemeClr>
                </a:solidFill>
                <a:latin typeface="Arial" panose="020B0604020202020204" pitchFamily="34" charset="0"/>
                <a:cs typeface="Arial" panose="020B0604020202020204" pitchFamily="34" charset="0"/>
              </a:rPr>
              <a:t>2019 | </a:t>
            </a:r>
          </a:p>
        </p:txBody>
      </p:sp>
    </p:spTree>
    <p:extLst>
      <p:ext uri="{BB962C8B-B14F-4D97-AF65-F5344CB8AC3E}">
        <p14:creationId xmlns:p14="http://schemas.microsoft.com/office/powerpoint/2010/main" val="734553193"/>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88" r:id="rId3"/>
    <p:sldLayoutId id="2147483689" r:id="rId4"/>
    <p:sldLayoutId id="2147483698" r:id="rId5"/>
    <p:sldLayoutId id="2147483663" r:id="rId6"/>
    <p:sldLayoutId id="2147483662" r:id="rId7"/>
    <p:sldLayoutId id="2147483693" r:id="rId8"/>
    <p:sldLayoutId id="2147483697" r:id="rId9"/>
    <p:sldLayoutId id="2147483690" r:id="rId10"/>
    <p:sldLayoutId id="2147483691" r:id="rId11"/>
    <p:sldLayoutId id="2147483692" r:id="rId12"/>
    <p:sldLayoutId id="2147483694" r:id="rId13"/>
    <p:sldLayoutId id="2147483695" r:id="rId14"/>
    <p:sldLayoutId id="2147483696" r:id="rId15"/>
    <p:sldLayoutId id="2147483664" r:id="rId16"/>
    <p:sldLayoutId id="2147483665" r:id="rId17"/>
    <p:sldLayoutId id="2147483668" r:id="rId18"/>
    <p:sldLayoutId id="2147483669" r:id="rId19"/>
    <p:sldLayoutId id="2147483670" r:id="rId20"/>
    <p:sldLayoutId id="2147483671" r:id="rId21"/>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rgbClr val="00B140"/>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2650" y="365125"/>
            <a:ext cx="11063288"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82650" y="1825625"/>
            <a:ext cx="11063288"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82650" y="6356350"/>
            <a:ext cx="28860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9439A-C759-4175-BCD8-A57BF95405DF}" type="datetimeFigureOut">
              <a:rPr lang="en-US" smtClean="0"/>
              <a:t>8/15/2020</a:t>
            </a:fld>
            <a:endParaRPr lang="en-US"/>
          </a:p>
        </p:txBody>
      </p:sp>
      <p:sp>
        <p:nvSpPr>
          <p:cNvPr id="5" name="Footer Placeholder 4"/>
          <p:cNvSpPr>
            <a:spLocks noGrp="1"/>
          </p:cNvSpPr>
          <p:nvPr>
            <p:ph type="ftr" sz="quarter" idx="3"/>
          </p:nvPr>
        </p:nvSpPr>
        <p:spPr>
          <a:xfrm>
            <a:off x="4249738" y="6356350"/>
            <a:ext cx="432911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59863" y="6356350"/>
            <a:ext cx="28860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67C487-679B-4924-84AB-0F3CEDB55731}" type="slidenum">
              <a:rPr lang="en-US" smtClean="0"/>
              <a:t>‹#›</a:t>
            </a:fld>
            <a:endParaRPr lang="en-US"/>
          </a:p>
        </p:txBody>
      </p:sp>
    </p:spTree>
    <p:extLst>
      <p:ext uri="{BB962C8B-B14F-4D97-AF65-F5344CB8AC3E}">
        <p14:creationId xmlns:p14="http://schemas.microsoft.com/office/powerpoint/2010/main" val="365916013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hyperlink" Target="https://kubernetes.io/docs/concepts"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hyperlink" Target="https://www.freecodecamp.org/news/a-friendly-introduction-to-kubernetes-670c50ce4542/" TargetMode="External"/><Relationship Id="rId4" Type="http://schemas.openxmlformats.org/officeDocument/2006/relationships/hyperlink" Target="https://github.com/docker/example-voting-app"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6"/>
          </p:nvPr>
        </p:nvSpPr>
        <p:spPr>
          <a:xfrm>
            <a:off x="628649" y="2764608"/>
            <a:ext cx="6871485" cy="975213"/>
          </a:xfrm>
        </p:spPr>
        <p:txBody>
          <a:bodyPr/>
          <a:lstStyle/>
          <a:p>
            <a:r>
              <a:rPr lang="en-US" dirty="0" smtClean="0"/>
              <a:t>Container Orchestration -Kubernetes</a:t>
            </a:r>
            <a:endParaRPr lang="en-US" dirty="0"/>
          </a:p>
        </p:txBody>
      </p:sp>
      <p:sp>
        <p:nvSpPr>
          <p:cNvPr id="2" name="Rectangle 1"/>
          <p:cNvSpPr/>
          <p:nvPr/>
        </p:nvSpPr>
        <p:spPr>
          <a:xfrm>
            <a:off x="-1733106"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bg1"/>
                </a:solidFill>
                <a:latin typeface="Arial" panose="020B0604020202020204" pitchFamily="34" charset="0"/>
                <a:cs typeface="Arial" panose="020B0604020202020204" pitchFamily="34" charset="0"/>
              </a:rPr>
              <a:t>This is the Title slide. Please add the course title in the </a:t>
            </a:r>
            <a:r>
              <a:rPr lang="en-US" sz="1200" b="1" dirty="0" smtClean="0">
                <a:solidFill>
                  <a:schemeClr val="bg1"/>
                </a:solidFill>
                <a:latin typeface="Arial" panose="020B0604020202020204" pitchFamily="34" charset="0"/>
                <a:cs typeface="Arial" panose="020B0604020202020204" pitchFamily="34" charset="0"/>
              </a:rPr>
              <a:t>Dummy Course Title </a:t>
            </a:r>
            <a:r>
              <a:rPr lang="en-US" sz="1200" dirty="0" smtClean="0">
                <a:solidFill>
                  <a:schemeClr val="bg1"/>
                </a:solidFill>
                <a:latin typeface="Arial" panose="020B0604020202020204" pitchFamily="34" charset="0"/>
                <a:cs typeface="Arial" panose="020B0604020202020204" pitchFamily="34" charset="0"/>
              </a:rPr>
              <a:t>section and duration of the course in the </a:t>
            </a:r>
            <a:r>
              <a:rPr lang="en-US" sz="1200" b="1" dirty="0" smtClean="0">
                <a:solidFill>
                  <a:schemeClr val="bg1"/>
                </a:solidFill>
                <a:latin typeface="Arial" panose="020B0604020202020204" pitchFamily="34" charset="0"/>
                <a:cs typeface="Arial" panose="020B0604020202020204" pitchFamily="34" charset="0"/>
              </a:rPr>
              <a:t>Course Duration</a:t>
            </a:r>
            <a:r>
              <a:rPr lang="en-US" sz="1200" dirty="0" smtClean="0">
                <a:solidFill>
                  <a:schemeClr val="bg1"/>
                </a:solidFill>
                <a:latin typeface="Arial" panose="020B0604020202020204" pitchFamily="34" charset="0"/>
                <a:cs typeface="Arial" panose="020B0604020202020204" pitchFamily="34" charset="0"/>
              </a:rPr>
              <a:t> section.</a:t>
            </a:r>
            <a:endParaRPr lang="en-US" sz="1200"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5" name="Subtitle 4"/>
          <p:cNvSpPr>
            <a:spLocks noGrp="1"/>
          </p:cNvSpPr>
          <p:nvPr>
            <p:ph type="subTitle" idx="1"/>
          </p:nvPr>
        </p:nvSpPr>
        <p:spPr>
          <a:xfrm>
            <a:off x="316450" y="5931582"/>
            <a:ext cx="4066118" cy="337573"/>
          </a:xfrm>
        </p:spPr>
        <p:txBody>
          <a:bodyPr/>
          <a:lstStyle/>
          <a:p>
            <a:endParaRPr lang="en-US" dirty="0"/>
          </a:p>
        </p:txBody>
      </p:sp>
    </p:spTree>
    <p:extLst>
      <p:ext uri="{BB962C8B-B14F-4D97-AF65-F5344CB8AC3E}">
        <p14:creationId xmlns:p14="http://schemas.microsoft.com/office/powerpoint/2010/main" val="16206444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Kubernetes </a:t>
            </a:r>
            <a:endParaRPr lang="en-US" dirty="0"/>
          </a:p>
        </p:txBody>
      </p:sp>
      <p:sp>
        <p:nvSpPr>
          <p:cNvPr id="7" name="Content Placeholder 6"/>
          <p:cNvSpPr>
            <a:spLocks noGrp="1"/>
          </p:cNvSpPr>
          <p:nvPr>
            <p:ph idx="1"/>
          </p:nvPr>
        </p:nvSpPr>
        <p:spPr/>
        <p:txBody>
          <a:bodyPr/>
          <a:lstStyle/>
          <a:p>
            <a:pPr marL="0" indent="0">
              <a:buNone/>
            </a:pPr>
            <a:r>
              <a:rPr lang="en-US" sz="2800" dirty="0" smtClean="0"/>
              <a:t>Kubernetes Architecture</a:t>
            </a:r>
          </a:p>
          <a:p>
            <a:pPr marL="0" indent="0">
              <a:buNone/>
            </a:pPr>
            <a:r>
              <a:rPr lang="en-US" sz="2800" dirty="0" smtClean="0"/>
              <a:t> </a:t>
            </a:r>
          </a:p>
          <a:p>
            <a:pPr marL="0" indent="0">
              <a:buNone/>
            </a:pPr>
            <a:endParaRPr lang="en-US" sz="2800" dirty="0" smtClean="0"/>
          </a:p>
          <a:p>
            <a:pPr marL="0" indent="0">
              <a:buNone/>
            </a:pPr>
            <a:endParaRPr lang="en-US" sz="2800" dirty="0" smtClean="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sp>
        <p:nvSpPr>
          <p:cNvPr id="2" name="Rectangle 1"/>
          <p:cNvSpPr/>
          <p:nvPr/>
        </p:nvSpPr>
        <p:spPr>
          <a:xfrm>
            <a:off x="352013" y="1839836"/>
            <a:ext cx="4271358" cy="1754326"/>
          </a:xfrm>
          <a:prstGeom prst="rect">
            <a:avLst/>
          </a:prstGeom>
        </p:spPr>
        <p:txBody>
          <a:bodyPr wrap="square">
            <a:spAutoFit/>
          </a:bodyPr>
          <a:lstStyle/>
          <a:p>
            <a:pPr algn="just"/>
            <a:r>
              <a:rPr lang="en-US" dirty="0">
                <a:solidFill>
                  <a:srgbClr val="0A0A23"/>
                </a:solidFill>
                <a:latin typeface="Lato"/>
              </a:rPr>
              <a:t>Kubernetes abstracts the underlying infrastructure by providing us with a simple API to which we can send requests. Those requests prompt Kubernetes to meet them at its best of capabilities</a:t>
            </a:r>
            <a:endParaRPr lang="en-US" dirty="0"/>
          </a:p>
        </p:txBody>
      </p:sp>
      <p:pic>
        <p:nvPicPr>
          <p:cNvPr id="5" name="Picture 4"/>
          <p:cNvPicPr>
            <a:picLocks noChangeAspect="1"/>
          </p:cNvPicPr>
          <p:nvPr/>
        </p:nvPicPr>
        <p:blipFill>
          <a:blip r:embed="rId3"/>
          <a:stretch>
            <a:fillRect/>
          </a:stretch>
        </p:blipFill>
        <p:spPr>
          <a:xfrm>
            <a:off x="5319302" y="1181988"/>
            <a:ext cx="6123398" cy="4916682"/>
          </a:xfrm>
          <a:prstGeom prst="rect">
            <a:avLst/>
          </a:prstGeom>
        </p:spPr>
      </p:pic>
    </p:spTree>
    <p:extLst>
      <p:ext uri="{BB962C8B-B14F-4D97-AF65-F5344CB8AC3E}">
        <p14:creationId xmlns:p14="http://schemas.microsoft.com/office/powerpoint/2010/main" val="53311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Kubernetes </a:t>
            </a:r>
            <a:endParaRPr lang="en-US" dirty="0"/>
          </a:p>
        </p:txBody>
      </p:sp>
      <p:sp>
        <p:nvSpPr>
          <p:cNvPr id="7" name="Content Placeholder 6"/>
          <p:cNvSpPr>
            <a:spLocks noGrp="1"/>
          </p:cNvSpPr>
          <p:nvPr>
            <p:ph idx="1"/>
          </p:nvPr>
        </p:nvSpPr>
        <p:spPr/>
        <p:txBody>
          <a:bodyPr/>
          <a:lstStyle/>
          <a:p>
            <a:pPr marL="0" indent="0">
              <a:buNone/>
            </a:pPr>
            <a:r>
              <a:rPr lang="en-US" sz="2800" dirty="0" smtClean="0"/>
              <a:t>Kubernetes Architecture</a:t>
            </a:r>
          </a:p>
          <a:p>
            <a:pPr marL="0" indent="0">
              <a:buNone/>
            </a:pPr>
            <a:r>
              <a:rPr lang="en-US" sz="2800" dirty="0" smtClean="0"/>
              <a:t> </a:t>
            </a:r>
          </a:p>
          <a:p>
            <a:pPr marL="0" indent="0">
              <a:buNone/>
            </a:pPr>
            <a:endParaRPr lang="en-US" sz="2800" dirty="0" smtClean="0"/>
          </a:p>
          <a:p>
            <a:pPr marL="0" indent="0">
              <a:buNone/>
            </a:pPr>
            <a:endParaRPr lang="en-US" sz="2800" dirty="0" smtClean="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sp>
        <p:nvSpPr>
          <p:cNvPr id="2" name="Rectangle 1"/>
          <p:cNvSpPr/>
          <p:nvPr/>
        </p:nvSpPr>
        <p:spPr>
          <a:xfrm>
            <a:off x="352013" y="1839836"/>
            <a:ext cx="4271358" cy="1754326"/>
          </a:xfrm>
          <a:prstGeom prst="rect">
            <a:avLst/>
          </a:prstGeom>
        </p:spPr>
        <p:txBody>
          <a:bodyPr wrap="square">
            <a:spAutoFit/>
          </a:bodyPr>
          <a:lstStyle/>
          <a:p>
            <a:pPr algn="just"/>
            <a:r>
              <a:rPr lang="en-US" dirty="0">
                <a:solidFill>
                  <a:srgbClr val="0A0A23"/>
                </a:solidFill>
                <a:latin typeface="Lato"/>
              </a:rPr>
              <a:t>Kubernetes abstracts the underlying infrastructure by providing us with a simple API to which we can send requests. Those requests prompt Kubernetes to meet them at its best of capabilities</a:t>
            </a:r>
            <a:endParaRPr lang="en-US" dirty="0"/>
          </a:p>
        </p:txBody>
      </p:sp>
      <p:pic>
        <p:nvPicPr>
          <p:cNvPr id="5" name="Picture 4"/>
          <p:cNvPicPr>
            <a:picLocks noChangeAspect="1"/>
          </p:cNvPicPr>
          <p:nvPr/>
        </p:nvPicPr>
        <p:blipFill>
          <a:blip r:embed="rId3"/>
          <a:stretch>
            <a:fillRect/>
          </a:stretch>
        </p:blipFill>
        <p:spPr>
          <a:xfrm>
            <a:off x="5319302" y="1181988"/>
            <a:ext cx="6123398" cy="4916682"/>
          </a:xfrm>
          <a:prstGeom prst="rect">
            <a:avLst/>
          </a:prstGeom>
        </p:spPr>
      </p:pic>
    </p:spTree>
    <p:extLst>
      <p:ext uri="{BB962C8B-B14F-4D97-AF65-F5344CB8AC3E}">
        <p14:creationId xmlns:p14="http://schemas.microsoft.com/office/powerpoint/2010/main" val="20674921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Kubernetes </a:t>
            </a:r>
            <a:endParaRPr lang="en-US" dirty="0"/>
          </a:p>
        </p:txBody>
      </p:sp>
      <p:sp>
        <p:nvSpPr>
          <p:cNvPr id="7" name="Content Placeholder 6"/>
          <p:cNvSpPr>
            <a:spLocks noGrp="1"/>
          </p:cNvSpPr>
          <p:nvPr>
            <p:ph idx="1"/>
          </p:nvPr>
        </p:nvSpPr>
        <p:spPr/>
        <p:txBody>
          <a:bodyPr/>
          <a:lstStyle/>
          <a:p>
            <a:pPr marL="0" indent="0">
              <a:buNone/>
            </a:pPr>
            <a:endParaRPr lang="en-US" sz="2800" dirty="0" smtClean="0"/>
          </a:p>
          <a:p>
            <a:pPr marL="0" indent="0">
              <a:buNone/>
            </a:pPr>
            <a:endParaRPr lang="en-US" sz="2800" dirty="0"/>
          </a:p>
          <a:p>
            <a:pPr marL="0" indent="0">
              <a:buNone/>
            </a:pPr>
            <a:r>
              <a:rPr lang="en-US" sz="2800" dirty="0" smtClean="0"/>
              <a:t>Kubernetes Core Components</a:t>
            </a:r>
          </a:p>
          <a:p>
            <a:pPr marL="0" indent="0">
              <a:buNone/>
            </a:pPr>
            <a:endParaRPr lang="en-US" sz="2800" dirty="0"/>
          </a:p>
          <a:p>
            <a:pPr marL="0" indent="0">
              <a:buNone/>
            </a:pPr>
            <a:r>
              <a:rPr lang="en-US" sz="2800" dirty="0" smtClean="0"/>
              <a:t>	Control Plane</a:t>
            </a:r>
          </a:p>
          <a:p>
            <a:pPr marL="0" indent="0">
              <a:buNone/>
            </a:pPr>
            <a:r>
              <a:rPr lang="en-US" sz="2800" dirty="0"/>
              <a:t>	</a:t>
            </a:r>
            <a:endParaRPr lang="en-US" sz="2800" dirty="0" smtClean="0"/>
          </a:p>
          <a:p>
            <a:pPr marL="0" indent="0">
              <a:buNone/>
            </a:pPr>
            <a:r>
              <a:rPr lang="en-US" sz="2800" dirty="0"/>
              <a:t>	</a:t>
            </a:r>
            <a:r>
              <a:rPr lang="en-US" sz="2800" dirty="0" smtClean="0"/>
              <a:t>Worker Node Components</a:t>
            </a:r>
          </a:p>
          <a:p>
            <a:pPr marL="0" indent="0">
              <a:buNone/>
            </a:pPr>
            <a:r>
              <a:rPr lang="en-US" sz="2800" dirty="0" smtClean="0"/>
              <a:t> </a:t>
            </a:r>
          </a:p>
          <a:p>
            <a:pPr marL="0" indent="0">
              <a:buNone/>
            </a:pPr>
            <a:endParaRPr lang="en-US" sz="2800" dirty="0" smtClean="0"/>
          </a:p>
          <a:p>
            <a:pPr marL="0" indent="0">
              <a:buNone/>
            </a:pPr>
            <a:endParaRPr lang="en-US" sz="2800" dirty="0" smtClean="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spTree>
    <p:extLst>
      <p:ext uri="{BB962C8B-B14F-4D97-AF65-F5344CB8AC3E}">
        <p14:creationId xmlns:p14="http://schemas.microsoft.com/office/powerpoint/2010/main" val="32643422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Kubernetes </a:t>
            </a:r>
            <a:endParaRPr lang="en-US" dirty="0"/>
          </a:p>
        </p:txBody>
      </p:sp>
      <p:sp>
        <p:nvSpPr>
          <p:cNvPr id="7" name="Content Placeholder 6"/>
          <p:cNvSpPr>
            <a:spLocks noGrp="1"/>
          </p:cNvSpPr>
          <p:nvPr>
            <p:ph idx="1"/>
          </p:nvPr>
        </p:nvSpPr>
        <p:spPr>
          <a:xfrm>
            <a:off x="352015" y="837150"/>
            <a:ext cx="7371173" cy="5502006"/>
          </a:xfrm>
        </p:spPr>
        <p:txBody>
          <a:bodyPr/>
          <a:lstStyle/>
          <a:p>
            <a:pPr marL="0" indent="0" algn="just">
              <a:buNone/>
            </a:pPr>
            <a:r>
              <a:rPr lang="en-US" sz="2800" dirty="0" smtClean="0"/>
              <a:t>Control Plane </a:t>
            </a:r>
          </a:p>
          <a:p>
            <a:pPr marL="0" indent="0" algn="just">
              <a:buNone/>
            </a:pPr>
            <a:endParaRPr lang="en-US" sz="2800" dirty="0" smtClean="0"/>
          </a:p>
          <a:p>
            <a:pPr marL="0" indent="0" algn="just">
              <a:buNone/>
            </a:pPr>
            <a:r>
              <a:rPr lang="en-US" sz="2800" dirty="0" smtClean="0"/>
              <a:t>Master node :</a:t>
            </a:r>
          </a:p>
          <a:p>
            <a:pPr marL="0" indent="0" algn="just">
              <a:buNone/>
            </a:pPr>
            <a:endParaRPr lang="en-US" sz="2800" dirty="0" smtClean="0"/>
          </a:p>
          <a:p>
            <a:pPr algn="just"/>
            <a:r>
              <a:rPr lang="en-US" sz="1800" dirty="0" smtClean="0">
                <a:solidFill>
                  <a:srgbClr val="0A0A23"/>
                </a:solidFill>
                <a:latin typeface="Lato"/>
                <a:cs typeface="+mn-cs"/>
              </a:rPr>
              <a:t>etcd : distributed </a:t>
            </a:r>
            <a:r>
              <a:rPr lang="en-US" sz="1800" dirty="0">
                <a:solidFill>
                  <a:srgbClr val="0A0A23"/>
                </a:solidFill>
                <a:latin typeface="Lato"/>
                <a:cs typeface="+mn-cs"/>
              </a:rPr>
              <a:t>database that </a:t>
            </a:r>
            <a:r>
              <a:rPr lang="en-US" sz="1800" dirty="0" smtClean="0">
                <a:solidFill>
                  <a:srgbClr val="0A0A23"/>
                </a:solidFill>
                <a:latin typeface="Lato"/>
                <a:cs typeface="+mn-cs"/>
              </a:rPr>
              <a:t>stores cluster information in key-value format</a:t>
            </a:r>
          </a:p>
          <a:p>
            <a:pPr algn="just"/>
            <a:r>
              <a:rPr lang="en-US" sz="1800" dirty="0" smtClean="0">
                <a:solidFill>
                  <a:srgbClr val="0A0A23"/>
                </a:solidFill>
                <a:latin typeface="Lato"/>
                <a:cs typeface="+mn-cs"/>
              </a:rPr>
              <a:t>Scheduler : identifies the correct node to place a container on</a:t>
            </a:r>
          </a:p>
          <a:p>
            <a:pPr algn="just"/>
            <a:r>
              <a:rPr lang="en-US" sz="1800" dirty="0" smtClean="0">
                <a:solidFill>
                  <a:srgbClr val="0A0A23"/>
                </a:solidFill>
                <a:latin typeface="Lato"/>
                <a:cs typeface="+mn-cs"/>
              </a:rPr>
              <a:t>Controller Manager – </a:t>
            </a:r>
          </a:p>
          <a:p>
            <a:pPr lvl="1" algn="just"/>
            <a:r>
              <a:rPr lang="en-US" sz="1800" dirty="0" smtClean="0">
                <a:solidFill>
                  <a:srgbClr val="0A0A23"/>
                </a:solidFill>
                <a:latin typeface="Lato"/>
                <a:cs typeface="+mn-cs"/>
              </a:rPr>
              <a:t>Node Controller : ensures addition of a node to a cluster</a:t>
            </a:r>
          </a:p>
          <a:p>
            <a:pPr lvl="1" algn="just"/>
            <a:r>
              <a:rPr lang="en-US" sz="1800" dirty="0" smtClean="0">
                <a:solidFill>
                  <a:srgbClr val="0A0A23"/>
                </a:solidFill>
                <a:latin typeface="Lato"/>
                <a:cs typeface="+mn-cs"/>
              </a:rPr>
              <a:t>Replication Controller : makes sure desired number of pods are running </a:t>
            </a:r>
          </a:p>
          <a:p>
            <a:pPr algn="just"/>
            <a:endParaRPr lang="en-US" sz="1800" dirty="0">
              <a:solidFill>
                <a:srgbClr val="0A0A23"/>
              </a:solidFill>
              <a:latin typeface="Lato"/>
              <a:cs typeface="+mn-cs"/>
            </a:endParaRPr>
          </a:p>
          <a:p>
            <a:pPr algn="just"/>
            <a:r>
              <a:rPr lang="en-US" sz="1800" dirty="0">
                <a:solidFill>
                  <a:srgbClr val="0A0A23"/>
                </a:solidFill>
                <a:latin typeface="Lato"/>
                <a:cs typeface="+mn-cs"/>
              </a:rPr>
              <a:t>API </a:t>
            </a:r>
            <a:r>
              <a:rPr lang="en-US" sz="1800" dirty="0" smtClean="0">
                <a:solidFill>
                  <a:srgbClr val="0A0A23"/>
                </a:solidFill>
                <a:latin typeface="Lato"/>
                <a:cs typeface="+mn-cs"/>
              </a:rPr>
              <a:t>Server : primary management control system. Exposes kubernetes API which external parties use to communicate with the system</a:t>
            </a:r>
            <a:endParaRPr lang="en-US" sz="1800" dirty="0">
              <a:solidFill>
                <a:srgbClr val="0A0A23"/>
              </a:solidFill>
              <a:latin typeface="Lato"/>
              <a:cs typeface="+mn-cs"/>
            </a:endParaRPr>
          </a:p>
          <a:p>
            <a:pPr marL="0" indent="0">
              <a:buNone/>
            </a:pPr>
            <a:endParaRPr lang="en-US" sz="2800" dirty="0" smtClean="0"/>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a:xfrm>
            <a:off x="455202" y="6443510"/>
            <a:ext cx="7267986" cy="314325"/>
          </a:xfrm>
        </p:spPr>
        <p:txBody>
          <a:bodyPr/>
          <a:lstStyle/>
          <a:p>
            <a:endParaRPr lang="en-US" dirty="0"/>
          </a:p>
        </p:txBody>
      </p:sp>
      <p:pic>
        <p:nvPicPr>
          <p:cNvPr id="8" name="Picture 7"/>
          <p:cNvPicPr>
            <a:picLocks noChangeAspect="1"/>
          </p:cNvPicPr>
          <p:nvPr/>
        </p:nvPicPr>
        <p:blipFill>
          <a:blip r:embed="rId3"/>
          <a:stretch>
            <a:fillRect/>
          </a:stretch>
        </p:blipFill>
        <p:spPr>
          <a:xfrm>
            <a:off x="7826375" y="1406219"/>
            <a:ext cx="5000625" cy="3705225"/>
          </a:xfrm>
          <a:prstGeom prst="rect">
            <a:avLst/>
          </a:prstGeom>
        </p:spPr>
      </p:pic>
    </p:spTree>
    <p:extLst>
      <p:ext uri="{BB962C8B-B14F-4D97-AF65-F5344CB8AC3E}">
        <p14:creationId xmlns:p14="http://schemas.microsoft.com/office/powerpoint/2010/main" val="9230591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Kubernetes </a:t>
            </a:r>
            <a:endParaRPr lang="en-US" dirty="0"/>
          </a:p>
        </p:txBody>
      </p:sp>
      <p:sp>
        <p:nvSpPr>
          <p:cNvPr id="7" name="Content Placeholder 6"/>
          <p:cNvSpPr>
            <a:spLocks noGrp="1"/>
          </p:cNvSpPr>
          <p:nvPr>
            <p:ph idx="1"/>
          </p:nvPr>
        </p:nvSpPr>
        <p:spPr>
          <a:xfrm>
            <a:off x="352015" y="837150"/>
            <a:ext cx="3737179" cy="5080765"/>
          </a:xfrm>
        </p:spPr>
        <p:txBody>
          <a:bodyPr>
            <a:normAutofit/>
          </a:bodyPr>
          <a:lstStyle/>
          <a:p>
            <a:pPr marL="0" indent="0" algn="just">
              <a:buNone/>
            </a:pPr>
            <a:r>
              <a:rPr lang="en-US" sz="2800" dirty="0" smtClean="0"/>
              <a:t>Worker nodes :</a:t>
            </a:r>
          </a:p>
          <a:p>
            <a:pPr marL="0" indent="0" algn="just">
              <a:buNone/>
            </a:pPr>
            <a:endParaRPr lang="en-US" sz="2800" dirty="0" smtClean="0"/>
          </a:p>
          <a:p>
            <a:pPr algn="just"/>
            <a:r>
              <a:rPr lang="en-US" sz="1800" dirty="0" smtClean="0">
                <a:solidFill>
                  <a:srgbClr val="0A0A23"/>
                </a:solidFill>
                <a:latin typeface="Lato"/>
                <a:cs typeface="+mn-cs"/>
              </a:rPr>
              <a:t>Kubelet : primary component on a worker node. Communicates with API server </a:t>
            </a:r>
          </a:p>
          <a:p>
            <a:pPr algn="just"/>
            <a:endParaRPr lang="en-US" sz="1800" dirty="0">
              <a:solidFill>
                <a:srgbClr val="0A0A23"/>
              </a:solidFill>
              <a:latin typeface="Lato"/>
              <a:cs typeface="+mn-cs"/>
            </a:endParaRPr>
          </a:p>
          <a:p>
            <a:pPr algn="just"/>
            <a:endParaRPr lang="en-US" sz="1800" dirty="0" smtClean="0">
              <a:solidFill>
                <a:srgbClr val="0A0A23"/>
              </a:solidFill>
              <a:latin typeface="Lato"/>
              <a:cs typeface="+mn-cs"/>
            </a:endParaRPr>
          </a:p>
          <a:p>
            <a:pPr algn="just"/>
            <a:r>
              <a:rPr lang="en-US" sz="1800" dirty="0" smtClean="0">
                <a:solidFill>
                  <a:srgbClr val="0A0A23"/>
                </a:solidFill>
                <a:latin typeface="Lato"/>
                <a:cs typeface="+mn-cs"/>
              </a:rPr>
              <a:t>Kube proxy: enables communication between containers within </a:t>
            </a:r>
            <a:r>
              <a:rPr lang="en-US" sz="1800" b="1" dirty="0" smtClean="0">
                <a:solidFill>
                  <a:srgbClr val="C00000"/>
                </a:solidFill>
                <a:latin typeface="Lato"/>
                <a:cs typeface="+mn-cs"/>
              </a:rPr>
              <a:t>pods across different nodes</a:t>
            </a:r>
            <a:endParaRPr lang="en-US" sz="2800" b="1" dirty="0" smtClean="0">
              <a:solidFill>
                <a:srgbClr val="C00000"/>
              </a:solidFill>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a:xfrm>
            <a:off x="455202" y="6443510"/>
            <a:ext cx="7267986" cy="314325"/>
          </a:xfrm>
        </p:spPr>
        <p:txBody>
          <a:bodyPr/>
          <a:lstStyle/>
          <a:p>
            <a:endParaRPr lang="en-US" dirty="0"/>
          </a:p>
        </p:txBody>
      </p:sp>
      <p:pic>
        <p:nvPicPr>
          <p:cNvPr id="3" name="Picture 2"/>
          <p:cNvPicPr>
            <a:picLocks noChangeAspect="1"/>
          </p:cNvPicPr>
          <p:nvPr/>
        </p:nvPicPr>
        <p:blipFill>
          <a:blip r:embed="rId3"/>
          <a:stretch>
            <a:fillRect/>
          </a:stretch>
        </p:blipFill>
        <p:spPr>
          <a:xfrm>
            <a:off x="4089195" y="1468294"/>
            <a:ext cx="8401050" cy="4352925"/>
          </a:xfrm>
          <a:prstGeom prst="rect">
            <a:avLst/>
          </a:prstGeom>
        </p:spPr>
      </p:pic>
    </p:spTree>
    <p:extLst>
      <p:ext uri="{BB962C8B-B14F-4D97-AF65-F5344CB8AC3E}">
        <p14:creationId xmlns:p14="http://schemas.microsoft.com/office/powerpoint/2010/main" val="30642041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a:xfrm>
            <a:off x="352014" y="837149"/>
            <a:ext cx="6649999" cy="5606361"/>
          </a:xfrm>
        </p:spPr>
        <p:txBody>
          <a:bodyPr/>
          <a:lstStyle/>
          <a:p>
            <a:endParaRPr lang="en-US" sz="2800" dirty="0" smtClean="0"/>
          </a:p>
          <a:p>
            <a:pPr marL="0" indent="0">
              <a:buNone/>
            </a:pPr>
            <a:r>
              <a:rPr lang="en-US" sz="2800" dirty="0" smtClean="0"/>
              <a:t>Minikube Install</a:t>
            </a:r>
          </a:p>
          <a:p>
            <a:pPr marL="0" indent="0">
              <a:buNone/>
            </a:pPr>
            <a:endParaRPr lang="en-US" sz="2800" dirty="0"/>
          </a:p>
          <a:p>
            <a:pPr marL="0" indent="0">
              <a:buNone/>
            </a:pPr>
            <a:r>
              <a:rPr lang="en-US" sz="1800" dirty="0" smtClean="0">
                <a:solidFill>
                  <a:srgbClr val="0A0A23"/>
                </a:solidFill>
                <a:latin typeface="Lato"/>
              </a:rPr>
              <a:t>Minikube </a:t>
            </a:r>
            <a:r>
              <a:rPr lang="en-US" sz="1800" dirty="0">
                <a:solidFill>
                  <a:srgbClr val="0A0A23"/>
                </a:solidFill>
                <a:latin typeface="Lato"/>
              </a:rPr>
              <a:t>creates a local VM and runs a single node </a:t>
            </a:r>
            <a:r>
              <a:rPr lang="en-US" sz="1800" dirty="0" smtClean="0">
                <a:solidFill>
                  <a:srgbClr val="0A0A23"/>
                </a:solidFill>
                <a:latin typeface="Lato"/>
              </a:rPr>
              <a:t>cluster.</a:t>
            </a:r>
          </a:p>
          <a:p>
            <a:pPr marL="0" indent="0">
              <a:buNone/>
            </a:pPr>
            <a:endParaRPr lang="en-US" sz="1800" dirty="0" smtClean="0">
              <a:solidFill>
                <a:srgbClr val="0A0A23"/>
              </a:solidFill>
              <a:latin typeface="Lato"/>
            </a:endParaRPr>
          </a:p>
          <a:p>
            <a:pPr marL="0" indent="0">
              <a:buNone/>
            </a:pPr>
            <a:r>
              <a:rPr lang="en-US" sz="1800" dirty="0" smtClean="0">
                <a:solidFill>
                  <a:srgbClr val="0A0A23"/>
                </a:solidFill>
                <a:latin typeface="Lato"/>
              </a:rPr>
              <a:t>During </a:t>
            </a:r>
            <a:r>
              <a:rPr lang="en-US" sz="1800" dirty="0">
                <a:solidFill>
                  <a:srgbClr val="0A0A23"/>
                </a:solidFill>
                <a:latin typeface="Lato"/>
              </a:rPr>
              <a:t>Minikube installation, you will also install </a:t>
            </a:r>
            <a:r>
              <a:rPr lang="en-US" sz="1800" b="1" dirty="0">
                <a:solidFill>
                  <a:srgbClr val="0A0A23"/>
                </a:solidFill>
                <a:latin typeface="Lato"/>
              </a:rPr>
              <a:t>Kubectl</a:t>
            </a:r>
            <a:r>
              <a:rPr lang="en-US" sz="1800" dirty="0">
                <a:solidFill>
                  <a:srgbClr val="0A0A23"/>
                </a:solidFill>
                <a:latin typeface="Lato"/>
              </a:rPr>
              <a:t>. This is a client to make requests to the Kubernetes API Server</a:t>
            </a:r>
            <a:r>
              <a:rPr lang="en-US" sz="1800" dirty="0" smtClean="0">
                <a:solidFill>
                  <a:srgbClr val="0A0A23"/>
                </a:solidFill>
                <a:latin typeface="Lato"/>
              </a:rPr>
              <a:t>.</a:t>
            </a:r>
          </a:p>
          <a:p>
            <a:pPr marL="0" indent="0">
              <a:buNone/>
            </a:pPr>
            <a:endParaRPr lang="en-US" sz="1800" dirty="0">
              <a:solidFill>
                <a:srgbClr val="0A0A23"/>
              </a:solidFill>
              <a:latin typeface="Lato"/>
            </a:endParaRPr>
          </a:p>
          <a:p>
            <a:pPr marL="0" indent="0">
              <a:buNone/>
            </a:pPr>
            <a:r>
              <a:rPr lang="en-US" sz="1800" dirty="0" smtClean="0">
                <a:solidFill>
                  <a:srgbClr val="0A0A23"/>
                </a:solidFill>
                <a:latin typeface="Lato"/>
              </a:rPr>
              <a:t>$ minikube version</a:t>
            </a:r>
          </a:p>
          <a:p>
            <a:pPr marL="0" indent="0">
              <a:buNone/>
            </a:pPr>
            <a:endParaRPr lang="en-US" sz="1800" dirty="0" smtClean="0">
              <a:solidFill>
                <a:srgbClr val="0A0A23"/>
              </a:solidFill>
              <a:latin typeface="Lato"/>
            </a:endParaRPr>
          </a:p>
          <a:p>
            <a:pPr marL="0" indent="0">
              <a:buNone/>
            </a:pPr>
            <a:r>
              <a:rPr lang="en-US" sz="1800" dirty="0" smtClean="0">
                <a:solidFill>
                  <a:srgbClr val="0A0A23"/>
                </a:solidFill>
                <a:latin typeface="Lato"/>
              </a:rPr>
              <a:t>$ minikube start –-wait=false</a:t>
            </a:r>
            <a:endParaRPr lang="en-US" sz="1800" dirty="0">
              <a:solidFill>
                <a:srgbClr val="0A0A23"/>
              </a:solidFill>
              <a:latin typeface="Lato"/>
            </a:endParaRPr>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2" name="Picture 1"/>
          <p:cNvPicPr>
            <a:picLocks noChangeAspect="1"/>
          </p:cNvPicPr>
          <p:nvPr/>
        </p:nvPicPr>
        <p:blipFill>
          <a:blip r:embed="rId3"/>
          <a:stretch>
            <a:fillRect/>
          </a:stretch>
        </p:blipFill>
        <p:spPr>
          <a:xfrm>
            <a:off x="4858889" y="3600242"/>
            <a:ext cx="7134225" cy="2714625"/>
          </a:xfrm>
          <a:prstGeom prst="rect">
            <a:avLst/>
          </a:prstGeom>
        </p:spPr>
      </p:pic>
    </p:spTree>
    <p:extLst>
      <p:ext uri="{BB962C8B-B14F-4D97-AF65-F5344CB8AC3E}">
        <p14:creationId xmlns:p14="http://schemas.microsoft.com/office/powerpoint/2010/main" val="198892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a:xfrm>
            <a:off x="352014" y="837149"/>
            <a:ext cx="11298879" cy="5606361"/>
          </a:xfrm>
        </p:spPr>
        <p:txBody>
          <a:bodyPr/>
          <a:lstStyle/>
          <a:p>
            <a:endParaRPr lang="en-US" sz="2800" dirty="0" smtClean="0"/>
          </a:p>
          <a:p>
            <a:pPr marL="0" indent="0">
              <a:buNone/>
            </a:pPr>
            <a:r>
              <a:rPr lang="en-US" sz="2800" dirty="0" smtClean="0"/>
              <a:t>Kubectl </a:t>
            </a:r>
          </a:p>
          <a:p>
            <a:pPr marL="0" indent="0">
              <a:buNone/>
            </a:pPr>
            <a:endParaRPr lang="en-US" sz="2800" dirty="0"/>
          </a:p>
          <a:p>
            <a:pPr marL="0" indent="0">
              <a:buNone/>
            </a:pPr>
            <a:r>
              <a:rPr lang="en-US" sz="1800" dirty="0" smtClean="0"/>
              <a:t>Most widely used CLI in kubernetes.</a:t>
            </a:r>
          </a:p>
          <a:p>
            <a:pPr marL="0" indent="0">
              <a:buNone/>
            </a:pPr>
            <a:endParaRPr lang="en-US" sz="1800" dirty="0"/>
          </a:p>
          <a:p>
            <a:pPr marL="0" indent="0">
              <a:buNone/>
            </a:pPr>
            <a:r>
              <a:rPr lang="en-US" sz="1800" dirty="0">
                <a:solidFill>
                  <a:srgbClr val="0A0A23"/>
                </a:solidFill>
                <a:latin typeface="Lato"/>
              </a:rPr>
              <a:t>Kubectl is a command line interface for running commands against Kubernetes clusters. </a:t>
            </a:r>
          </a:p>
          <a:p>
            <a:pPr marL="0" indent="0">
              <a:buNone/>
            </a:pPr>
            <a:endParaRPr lang="en-US" sz="1800" dirty="0" smtClean="0">
              <a:solidFill>
                <a:srgbClr val="0A0A23"/>
              </a:solidFill>
              <a:effectLst>
                <a:glow rad="63500">
                  <a:schemeClr val="accent1">
                    <a:satMod val="175000"/>
                    <a:alpha val="40000"/>
                  </a:schemeClr>
                </a:glow>
              </a:effectLst>
              <a:latin typeface="Lato"/>
            </a:endParaRPr>
          </a:p>
          <a:p>
            <a:pPr marL="0" indent="0">
              <a:buNone/>
            </a:pPr>
            <a:r>
              <a:rPr lang="en-US" sz="1800" dirty="0" smtClean="0">
                <a:solidFill>
                  <a:srgbClr val="0A0A23"/>
                </a:solidFill>
                <a:effectLst>
                  <a:glow rad="63500">
                    <a:schemeClr val="accent1">
                      <a:satMod val="175000"/>
                      <a:alpha val="40000"/>
                    </a:schemeClr>
                  </a:glow>
                </a:effectLst>
                <a:latin typeface="Lato"/>
              </a:rPr>
              <a:t> 		 </a:t>
            </a:r>
            <a:r>
              <a:rPr lang="en-US" sz="2000" dirty="0" smtClean="0">
                <a:solidFill>
                  <a:srgbClr val="0033A0"/>
                </a:solidFill>
                <a:effectLst>
                  <a:glow rad="63500">
                    <a:schemeClr val="accent1">
                      <a:satMod val="175000"/>
                      <a:alpha val="40000"/>
                    </a:schemeClr>
                  </a:glow>
                </a:effectLst>
                <a:latin typeface="Lato"/>
              </a:rPr>
              <a:t>kubectl </a:t>
            </a:r>
            <a:r>
              <a:rPr lang="en-US" sz="2000" dirty="0">
                <a:solidFill>
                  <a:srgbClr val="0033A0"/>
                </a:solidFill>
                <a:effectLst>
                  <a:glow rad="63500">
                    <a:schemeClr val="accent1">
                      <a:satMod val="175000"/>
                      <a:alpha val="40000"/>
                    </a:schemeClr>
                  </a:glow>
                </a:effectLst>
                <a:latin typeface="Lato"/>
              </a:rPr>
              <a:t>[command] [TYPE] [NAME] [flags</a:t>
            </a:r>
            <a:r>
              <a:rPr lang="en-US" sz="2000" dirty="0" smtClean="0">
                <a:solidFill>
                  <a:srgbClr val="0033A0"/>
                </a:solidFill>
                <a:effectLst>
                  <a:glow rad="63500">
                    <a:schemeClr val="accent1">
                      <a:satMod val="175000"/>
                      <a:alpha val="40000"/>
                    </a:schemeClr>
                  </a:glow>
                </a:effectLst>
                <a:latin typeface="Lato"/>
              </a:rPr>
              <a:t>]</a:t>
            </a:r>
          </a:p>
          <a:p>
            <a:pPr marL="0" indent="0">
              <a:buNone/>
            </a:pPr>
            <a:endParaRPr lang="en-US" sz="1800" dirty="0">
              <a:solidFill>
                <a:srgbClr val="0033A0"/>
              </a:solidFill>
              <a:effectLst>
                <a:glow rad="63500">
                  <a:schemeClr val="accent1">
                    <a:satMod val="175000"/>
                    <a:alpha val="40000"/>
                  </a:schemeClr>
                </a:glow>
              </a:effectLst>
              <a:latin typeface="Lato"/>
            </a:endParaRPr>
          </a:p>
          <a:p>
            <a:r>
              <a:rPr lang="en-US" sz="1800" dirty="0">
                <a:solidFill>
                  <a:srgbClr val="0033A0"/>
                </a:solidFill>
                <a:effectLst>
                  <a:glow rad="63500">
                    <a:schemeClr val="accent1">
                      <a:satMod val="175000"/>
                      <a:alpha val="40000"/>
                    </a:schemeClr>
                  </a:glow>
                </a:effectLst>
                <a:latin typeface="Lato"/>
              </a:rPr>
              <a:t>kubectl get service </a:t>
            </a:r>
            <a:endParaRPr lang="en-US" sz="1800" dirty="0" smtClean="0">
              <a:solidFill>
                <a:srgbClr val="0033A0"/>
              </a:solidFill>
              <a:effectLst>
                <a:glow rad="63500">
                  <a:schemeClr val="accent1">
                    <a:satMod val="175000"/>
                    <a:alpha val="40000"/>
                  </a:schemeClr>
                </a:glow>
              </a:effectLst>
              <a:latin typeface="Lato"/>
            </a:endParaRPr>
          </a:p>
          <a:p>
            <a:pPr marL="0" indent="0">
              <a:buNone/>
            </a:pPr>
            <a:endParaRPr lang="en-US" sz="1800" dirty="0">
              <a:solidFill>
                <a:srgbClr val="0033A0"/>
              </a:solidFill>
              <a:effectLst>
                <a:glow rad="63500">
                  <a:schemeClr val="accent1">
                    <a:satMod val="175000"/>
                    <a:alpha val="40000"/>
                  </a:schemeClr>
                </a:glow>
              </a:effectLst>
              <a:latin typeface="Lato"/>
            </a:endParaRPr>
          </a:p>
          <a:p>
            <a:r>
              <a:rPr lang="en-US" sz="1800" dirty="0">
                <a:solidFill>
                  <a:srgbClr val="0033A0"/>
                </a:solidFill>
                <a:effectLst>
                  <a:glow rad="63500">
                    <a:schemeClr val="accent1">
                      <a:satMod val="175000"/>
                      <a:alpha val="40000"/>
                    </a:schemeClr>
                  </a:glow>
                </a:effectLst>
                <a:latin typeface="Lato"/>
              </a:rPr>
              <a:t>kubectl apply -f service-</a:t>
            </a:r>
            <a:r>
              <a:rPr lang="en-US" sz="1800" dirty="0" err="1">
                <a:solidFill>
                  <a:srgbClr val="0033A0"/>
                </a:solidFill>
                <a:effectLst>
                  <a:glow rad="63500">
                    <a:schemeClr val="accent1">
                      <a:satMod val="175000"/>
                      <a:alpha val="40000"/>
                    </a:schemeClr>
                  </a:glow>
                </a:effectLst>
                <a:latin typeface="Lato"/>
              </a:rPr>
              <a:t>sa</a:t>
            </a:r>
            <a:r>
              <a:rPr lang="en-US" sz="1800" dirty="0">
                <a:solidFill>
                  <a:srgbClr val="0033A0"/>
                </a:solidFill>
                <a:effectLst>
                  <a:glow rad="63500">
                    <a:schemeClr val="accent1">
                      <a:satMod val="175000"/>
                      <a:alpha val="40000"/>
                    </a:schemeClr>
                  </a:glow>
                </a:effectLst>
                <a:latin typeface="Lato"/>
              </a:rPr>
              <a:t>-</a:t>
            </a:r>
            <a:r>
              <a:rPr lang="en-US" sz="1800" dirty="0" err="1">
                <a:solidFill>
                  <a:srgbClr val="0033A0"/>
                </a:solidFill>
                <a:effectLst>
                  <a:glow rad="63500">
                    <a:schemeClr val="accent1">
                      <a:satMod val="175000"/>
                      <a:alpha val="40000"/>
                    </a:schemeClr>
                  </a:glow>
                </a:effectLst>
                <a:latin typeface="Lato"/>
              </a:rPr>
              <a:t>logic.yaml</a:t>
            </a:r>
            <a:endParaRPr lang="en-US" sz="1800" dirty="0" smtClean="0">
              <a:solidFill>
                <a:srgbClr val="0033A0"/>
              </a:solidFill>
              <a:effectLst>
                <a:glow rad="63500">
                  <a:schemeClr val="accent1">
                    <a:satMod val="175000"/>
                    <a:alpha val="40000"/>
                  </a:schemeClr>
                </a:glow>
              </a:effectLst>
              <a:latin typeface="Lato"/>
            </a:endParaRPr>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spTree>
    <p:extLst>
      <p:ext uri="{BB962C8B-B14F-4D97-AF65-F5344CB8AC3E}">
        <p14:creationId xmlns:p14="http://schemas.microsoft.com/office/powerpoint/2010/main" val="73064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a:xfrm>
            <a:off x="352014" y="837149"/>
            <a:ext cx="5978021" cy="5606361"/>
          </a:xfrm>
        </p:spPr>
        <p:txBody>
          <a:bodyPr/>
          <a:lstStyle/>
          <a:p>
            <a:pPr marL="0" indent="0">
              <a:buNone/>
            </a:pPr>
            <a:r>
              <a:rPr lang="en-US" sz="2800" dirty="0" smtClean="0"/>
              <a:t>Kubernetes concepts – PODs</a:t>
            </a:r>
          </a:p>
          <a:p>
            <a:pPr marL="0" indent="0">
              <a:buNone/>
            </a:pPr>
            <a:endParaRPr lang="en-US" sz="2800" dirty="0" smtClean="0"/>
          </a:p>
          <a:p>
            <a:pPr marL="0" indent="0">
              <a:buNone/>
            </a:pPr>
            <a:endParaRPr lang="en-US" sz="2800" dirty="0" smtClean="0"/>
          </a:p>
          <a:p>
            <a:pPr>
              <a:buFont typeface="Wingdings" panose="05000000000000000000" pitchFamily="2" charset="2"/>
              <a:buChar char="§"/>
            </a:pPr>
            <a:r>
              <a:rPr lang="en-US" sz="1800" dirty="0" smtClean="0"/>
              <a:t>smallest deployable compute unit</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encapsulates an application’s </a:t>
            </a:r>
            <a:r>
              <a:rPr lang="en-US" sz="1800" dirty="0" smtClean="0"/>
              <a:t>container, </a:t>
            </a:r>
            <a:r>
              <a:rPr lang="en-US" sz="1800" dirty="0"/>
              <a:t>storage resources, a unique network IP, and options that govern how the container(s) should run.</a:t>
            </a:r>
          </a:p>
          <a:p>
            <a:pPr>
              <a:buFont typeface="Wingdings" panose="05000000000000000000" pitchFamily="2" charset="2"/>
              <a:buChar char="§"/>
            </a:pPr>
            <a:endParaRPr lang="en-US" sz="1800" dirty="0" smtClean="0"/>
          </a:p>
          <a:p>
            <a:pPr>
              <a:buFont typeface="Wingdings" panose="05000000000000000000" pitchFamily="2" charset="2"/>
              <a:buChar char="§"/>
            </a:pPr>
            <a:r>
              <a:rPr lang="en-US" sz="1800" dirty="0"/>
              <a:t>Docker is the most common container runtime used in a Kubernetes Pod, but Pods support other container runtimes as </a:t>
            </a:r>
            <a:r>
              <a:rPr lang="en-US" sz="1800" dirty="0" smtClean="0"/>
              <a:t>well</a:t>
            </a:r>
            <a:r>
              <a:rPr lang="en-US" sz="1800" dirty="0"/>
              <a:t> </a:t>
            </a:r>
            <a:r>
              <a:rPr lang="en-US" sz="1800" dirty="0" smtClean="0"/>
              <a:t>such as </a:t>
            </a:r>
            <a:r>
              <a:rPr lang="en-US" sz="1800" b="1" dirty="0" smtClean="0"/>
              <a:t>contianerd, rkt</a:t>
            </a:r>
          </a:p>
          <a:p>
            <a:pPr>
              <a:buFont typeface="Wingdings" panose="05000000000000000000" pitchFamily="2" charset="2"/>
              <a:buChar char="§"/>
            </a:pPr>
            <a:endParaRPr lang="en-US" sz="1800" dirty="0"/>
          </a:p>
          <a:p>
            <a:pPr marL="0" indent="0">
              <a:buNone/>
            </a:pPr>
            <a:endParaRPr lang="en-US" sz="1800" dirty="0"/>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2" name="Picture 1"/>
          <p:cNvPicPr>
            <a:picLocks noChangeAspect="1"/>
          </p:cNvPicPr>
          <p:nvPr/>
        </p:nvPicPr>
        <p:blipFill>
          <a:blip r:embed="rId3"/>
          <a:stretch>
            <a:fillRect/>
          </a:stretch>
        </p:blipFill>
        <p:spPr>
          <a:xfrm>
            <a:off x="6758071" y="1229742"/>
            <a:ext cx="5257902" cy="4534061"/>
          </a:xfrm>
          <a:prstGeom prst="rect">
            <a:avLst/>
          </a:prstGeom>
        </p:spPr>
      </p:pic>
    </p:spTree>
    <p:extLst>
      <p:ext uri="{BB962C8B-B14F-4D97-AF65-F5344CB8AC3E}">
        <p14:creationId xmlns:p14="http://schemas.microsoft.com/office/powerpoint/2010/main" val="2178667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a:xfrm>
            <a:off x="352014" y="624151"/>
            <a:ext cx="6459752" cy="5819359"/>
          </a:xfrm>
        </p:spPr>
        <p:txBody>
          <a:bodyPr/>
          <a:lstStyle/>
          <a:p>
            <a:pPr marL="0" indent="0">
              <a:buNone/>
            </a:pPr>
            <a:r>
              <a:rPr lang="en-US" sz="2800" dirty="0" smtClean="0"/>
              <a:t>Kubernetes concepts – Deployments</a:t>
            </a:r>
          </a:p>
          <a:p>
            <a:pPr marL="0" indent="0">
              <a:buNone/>
            </a:pPr>
            <a:endParaRPr lang="en-US" sz="2800" dirty="0"/>
          </a:p>
          <a:p>
            <a:pPr algn="just">
              <a:buFont typeface="Wingdings" panose="05000000000000000000" pitchFamily="2" charset="2"/>
              <a:buChar char="§"/>
            </a:pPr>
            <a:r>
              <a:rPr lang="en-US" sz="1800" dirty="0"/>
              <a:t>Deployments represent a set of multiple, </a:t>
            </a:r>
            <a:r>
              <a:rPr lang="en-US" sz="1800" dirty="0" smtClean="0"/>
              <a:t>identical</a:t>
            </a:r>
            <a:r>
              <a:rPr lang="en-US" sz="1800" dirty="0"/>
              <a:t> Pods with no unique </a:t>
            </a:r>
            <a:r>
              <a:rPr lang="en-US" sz="1800" dirty="0" smtClean="0"/>
              <a:t>identities</a:t>
            </a:r>
          </a:p>
          <a:p>
            <a:pPr algn="just">
              <a:buFont typeface="Wingdings" panose="05000000000000000000" pitchFamily="2" charset="2"/>
              <a:buChar char="§"/>
            </a:pPr>
            <a:endParaRPr lang="en-US" sz="1800" dirty="0"/>
          </a:p>
          <a:p>
            <a:pPr algn="just">
              <a:buFont typeface="Wingdings" panose="05000000000000000000" pitchFamily="2" charset="2"/>
              <a:buChar char="§"/>
            </a:pPr>
            <a:r>
              <a:rPr lang="en-US" sz="1800" dirty="0" smtClean="0"/>
              <a:t>Runs </a:t>
            </a:r>
            <a:r>
              <a:rPr lang="en-US" sz="1800" dirty="0"/>
              <a:t>multiple replicas of </a:t>
            </a:r>
            <a:r>
              <a:rPr lang="en-US" sz="1800" dirty="0" smtClean="0"/>
              <a:t>the </a:t>
            </a:r>
            <a:r>
              <a:rPr lang="en-US" sz="1800" dirty="0"/>
              <a:t>application and automatically replaces any instances that fail or become </a:t>
            </a:r>
            <a:r>
              <a:rPr lang="en-US" sz="1800" dirty="0" smtClean="0"/>
              <a:t>unresponsive</a:t>
            </a:r>
          </a:p>
          <a:p>
            <a:pPr algn="just">
              <a:buFont typeface="Wingdings" panose="05000000000000000000" pitchFamily="2" charset="2"/>
              <a:buChar char="§"/>
            </a:pPr>
            <a:endParaRPr lang="en-US" sz="1800" dirty="0"/>
          </a:p>
          <a:p>
            <a:pPr algn="just">
              <a:buFont typeface="Wingdings" panose="05000000000000000000" pitchFamily="2" charset="2"/>
              <a:buChar char="§"/>
            </a:pPr>
            <a:r>
              <a:rPr lang="en-US" sz="1800" dirty="0" smtClean="0"/>
              <a:t>The </a:t>
            </a:r>
            <a:r>
              <a:rPr lang="en-US" sz="1800" dirty="0"/>
              <a:t>Pod template contains the following instructions for Pods created by this </a:t>
            </a:r>
            <a:r>
              <a:rPr lang="en-US" sz="1800" dirty="0" smtClean="0"/>
              <a:t>Deployment</a:t>
            </a:r>
          </a:p>
          <a:p>
            <a:pPr algn="just">
              <a:buFont typeface="Wingdings" panose="05000000000000000000" pitchFamily="2" charset="2"/>
              <a:buChar char="§"/>
            </a:pPr>
            <a:endParaRPr lang="en-US" sz="1800" dirty="0" smtClean="0"/>
          </a:p>
          <a:p>
            <a:pPr lvl="1" algn="just">
              <a:buFont typeface="Wingdings" panose="05000000000000000000" pitchFamily="2" charset="2"/>
              <a:buChar char="§"/>
            </a:pPr>
            <a:r>
              <a:rPr lang="en-US" sz="1800" dirty="0" smtClean="0"/>
              <a:t>Each pod is labelled </a:t>
            </a:r>
            <a:r>
              <a:rPr lang="en-US" sz="1800" b="1" dirty="0" smtClean="0"/>
              <a:t>app: goapp</a:t>
            </a:r>
          </a:p>
          <a:p>
            <a:pPr lvl="1" algn="just">
              <a:buFont typeface="Wingdings" panose="05000000000000000000" pitchFamily="2" charset="2"/>
              <a:buChar char="§"/>
            </a:pPr>
            <a:endParaRPr lang="en-US" sz="1800" b="1" dirty="0" smtClean="0"/>
          </a:p>
          <a:p>
            <a:pPr lvl="1" algn="just">
              <a:buFont typeface="Wingdings" panose="05000000000000000000" pitchFamily="2" charset="2"/>
              <a:buChar char="§"/>
            </a:pPr>
            <a:r>
              <a:rPr lang="en-US" sz="1800" dirty="0" smtClean="0"/>
              <a:t>Create one container and name it </a:t>
            </a:r>
            <a:r>
              <a:rPr lang="en-US" sz="1800" b="1" dirty="0" smtClean="0"/>
              <a:t>goapp</a:t>
            </a:r>
          </a:p>
          <a:p>
            <a:pPr lvl="1" algn="just">
              <a:buFont typeface="Wingdings" panose="05000000000000000000" pitchFamily="2" charset="2"/>
              <a:buChar char="§"/>
            </a:pPr>
            <a:endParaRPr lang="en-US" sz="1800" b="1" dirty="0" smtClean="0"/>
          </a:p>
          <a:p>
            <a:pPr lvl="1" algn="just">
              <a:buFont typeface="Wingdings" panose="05000000000000000000" pitchFamily="2" charset="2"/>
              <a:buChar char="§"/>
            </a:pPr>
            <a:r>
              <a:rPr lang="en-US" sz="1800" dirty="0" smtClean="0"/>
              <a:t>Run the </a:t>
            </a:r>
            <a:r>
              <a:rPr lang="en-US" sz="1800" b="1" dirty="0" smtClean="0"/>
              <a:t>mukesh12/goapp:v1</a:t>
            </a:r>
            <a:r>
              <a:rPr lang="en-US" sz="1800" dirty="0" smtClean="0"/>
              <a:t> image</a:t>
            </a:r>
          </a:p>
          <a:p>
            <a:pPr lvl="1" algn="just">
              <a:buFont typeface="Wingdings" panose="05000000000000000000" pitchFamily="2" charset="2"/>
              <a:buChar char="§"/>
            </a:pPr>
            <a:endParaRPr lang="en-US" sz="1800" dirty="0" smtClean="0"/>
          </a:p>
          <a:p>
            <a:pPr lvl="1" algn="just">
              <a:buFont typeface="Wingdings" panose="05000000000000000000" pitchFamily="2" charset="2"/>
              <a:buChar char="§"/>
            </a:pPr>
            <a:r>
              <a:rPr lang="en-US" sz="1800" dirty="0"/>
              <a:t>Open </a:t>
            </a:r>
            <a:r>
              <a:rPr lang="en-US" sz="1800" b="1" dirty="0"/>
              <a:t>port </a:t>
            </a:r>
            <a:r>
              <a:rPr lang="en-US" sz="1800" b="1" dirty="0" smtClean="0"/>
              <a:t>8080 </a:t>
            </a:r>
            <a:r>
              <a:rPr lang="en-US" sz="1800" dirty="0"/>
              <a:t>to send and receive traffic</a:t>
            </a:r>
          </a:p>
          <a:p>
            <a:pPr algn="just">
              <a:buFont typeface="Wingdings" panose="05000000000000000000" pitchFamily="2" charset="2"/>
              <a:buChar char="§"/>
            </a:pPr>
            <a:endParaRPr lang="en-US" sz="1800" dirty="0"/>
          </a:p>
          <a:p>
            <a:pPr algn="just">
              <a:buFont typeface="Wingdings" panose="05000000000000000000" pitchFamily="2" charset="2"/>
              <a:buChar char="§"/>
            </a:pPr>
            <a:endParaRPr lang="en-US" sz="1800" dirty="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2" name="Picture 1"/>
          <p:cNvPicPr>
            <a:picLocks noChangeAspect="1"/>
          </p:cNvPicPr>
          <p:nvPr/>
        </p:nvPicPr>
        <p:blipFill>
          <a:blip r:embed="rId3"/>
          <a:stretch>
            <a:fillRect/>
          </a:stretch>
        </p:blipFill>
        <p:spPr>
          <a:xfrm>
            <a:off x="7074245" y="598227"/>
            <a:ext cx="5392737" cy="5871207"/>
          </a:xfrm>
          <a:prstGeom prst="rect">
            <a:avLst/>
          </a:prstGeom>
        </p:spPr>
      </p:pic>
    </p:spTree>
    <p:extLst>
      <p:ext uri="{BB962C8B-B14F-4D97-AF65-F5344CB8AC3E}">
        <p14:creationId xmlns:p14="http://schemas.microsoft.com/office/powerpoint/2010/main" val="4580853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a:xfrm>
            <a:off x="352014" y="837149"/>
            <a:ext cx="6274817" cy="5606361"/>
          </a:xfrm>
        </p:spPr>
        <p:txBody>
          <a:bodyPr/>
          <a:lstStyle/>
          <a:p>
            <a:pPr marL="0" indent="0">
              <a:buNone/>
            </a:pPr>
            <a:r>
              <a:rPr lang="en-US" sz="2800" dirty="0" smtClean="0"/>
              <a:t>Kubernetes concepts – Services</a:t>
            </a:r>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2" name="Picture 1"/>
          <p:cNvPicPr>
            <a:picLocks noChangeAspect="1"/>
          </p:cNvPicPr>
          <p:nvPr/>
        </p:nvPicPr>
        <p:blipFill>
          <a:blip r:embed="rId3"/>
          <a:stretch>
            <a:fillRect/>
          </a:stretch>
        </p:blipFill>
        <p:spPr>
          <a:xfrm>
            <a:off x="7648767" y="1476193"/>
            <a:ext cx="4573602" cy="4449046"/>
          </a:xfrm>
          <a:prstGeom prst="rect">
            <a:avLst/>
          </a:prstGeom>
        </p:spPr>
      </p:pic>
      <p:sp>
        <p:nvSpPr>
          <p:cNvPr id="5" name="Rectangle 4"/>
          <p:cNvSpPr/>
          <p:nvPr/>
        </p:nvSpPr>
        <p:spPr>
          <a:xfrm>
            <a:off x="519785" y="1365197"/>
            <a:ext cx="6524351" cy="5078313"/>
          </a:xfrm>
          <a:prstGeom prst="rect">
            <a:avLst/>
          </a:prstGeom>
        </p:spPr>
        <p:txBody>
          <a:bodyPr wrap="square">
            <a:spAutoFit/>
          </a:bodyPr>
          <a:lstStyle/>
          <a:p>
            <a:pPr>
              <a:buFont typeface="Wingdings" panose="05000000000000000000" pitchFamily="2" charset="2"/>
              <a:buChar char="§"/>
            </a:pPr>
            <a:endParaRPr lang="en-US" dirty="0" smtClean="0"/>
          </a:p>
          <a:p>
            <a:pPr>
              <a:buFont typeface="Wingdings" panose="05000000000000000000" pitchFamily="2" charset="2"/>
              <a:buChar char="§"/>
            </a:pPr>
            <a:endParaRPr lang="en-US" dirty="0"/>
          </a:p>
          <a:p>
            <a:pPr>
              <a:buFont typeface="Wingdings" panose="05000000000000000000" pitchFamily="2" charset="2"/>
              <a:buChar char="§"/>
            </a:pPr>
            <a:r>
              <a:rPr lang="en-US" dirty="0" smtClean="0"/>
              <a:t> Enables communication between various component within and outside of the application</a:t>
            </a: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dirty="0" smtClean="0"/>
              <a:t> Helps in establishing connectivity to external data source</a:t>
            </a:r>
            <a:endParaRPr lang="en-US" dirty="0"/>
          </a:p>
          <a:p>
            <a:pPr>
              <a:buFont typeface="Wingdings" panose="05000000000000000000" pitchFamily="2" charset="2"/>
              <a:buChar char="§"/>
            </a:pPr>
            <a:endParaRPr lang="en-US" dirty="0" smtClean="0"/>
          </a:p>
          <a:p>
            <a:pPr>
              <a:buFont typeface="Wingdings" panose="05000000000000000000" pitchFamily="2" charset="2"/>
              <a:buChar char="§"/>
            </a:pPr>
            <a:r>
              <a:rPr lang="en-US" dirty="0" smtClean="0"/>
              <a:t>Type of Service :</a:t>
            </a:r>
          </a:p>
          <a:p>
            <a:pPr>
              <a:buFont typeface="Wingdings" panose="05000000000000000000" pitchFamily="2" charset="2"/>
              <a:buChar char="§"/>
            </a:pPr>
            <a:endParaRPr lang="en-US" dirty="0" smtClean="0"/>
          </a:p>
          <a:p>
            <a:pPr lvl="1">
              <a:buFont typeface="Wingdings" panose="05000000000000000000" pitchFamily="2" charset="2"/>
              <a:buChar char="§"/>
            </a:pPr>
            <a:r>
              <a:rPr lang="en-US" dirty="0"/>
              <a:t> </a:t>
            </a:r>
            <a:r>
              <a:rPr lang="en-US" dirty="0" smtClean="0"/>
              <a:t>NodePort</a:t>
            </a:r>
          </a:p>
          <a:p>
            <a:pPr lvl="1">
              <a:buFont typeface="Wingdings" panose="05000000000000000000" pitchFamily="2" charset="2"/>
              <a:buChar char="§"/>
            </a:pPr>
            <a:endParaRPr lang="en-US" dirty="0" smtClean="0"/>
          </a:p>
          <a:p>
            <a:pPr lvl="1">
              <a:buFont typeface="Wingdings" panose="05000000000000000000" pitchFamily="2" charset="2"/>
              <a:buChar char="§"/>
            </a:pPr>
            <a:r>
              <a:rPr lang="en-US" dirty="0" smtClean="0"/>
              <a:t> Cluster IP</a:t>
            </a:r>
          </a:p>
          <a:p>
            <a:pPr lvl="1">
              <a:buFont typeface="Wingdings" panose="05000000000000000000" pitchFamily="2" charset="2"/>
              <a:buChar char="§"/>
            </a:pPr>
            <a:endParaRPr lang="en-US" dirty="0" smtClean="0"/>
          </a:p>
          <a:p>
            <a:pPr lvl="1">
              <a:buFont typeface="Wingdings" panose="05000000000000000000" pitchFamily="2" charset="2"/>
              <a:buChar char="§"/>
            </a:pPr>
            <a:r>
              <a:rPr lang="en-US" dirty="0" smtClean="0"/>
              <a:t> LoadBalancer</a:t>
            </a:r>
          </a:p>
          <a:p>
            <a:r>
              <a:rPr lang="en-US" dirty="0" smtClean="0"/>
              <a:t>	  </a:t>
            </a:r>
          </a:p>
          <a:p>
            <a:endParaRPr lang="en-US" dirty="0"/>
          </a:p>
          <a:p>
            <a:pPr>
              <a:buFont typeface="Wingdings" panose="05000000000000000000" pitchFamily="2" charset="2"/>
              <a:buChar char="§"/>
            </a:pPr>
            <a:endParaRPr lang="en-US" dirty="0" smtClean="0"/>
          </a:p>
          <a:p>
            <a:pPr>
              <a:buFont typeface="Wingdings" panose="05000000000000000000" pitchFamily="2" charset="2"/>
              <a:buChar char="§"/>
            </a:pPr>
            <a:endParaRPr lang="en-US" dirty="0"/>
          </a:p>
        </p:txBody>
      </p:sp>
    </p:spTree>
    <p:extLst>
      <p:ext uri="{BB962C8B-B14F-4D97-AF65-F5344CB8AC3E}">
        <p14:creationId xmlns:p14="http://schemas.microsoft.com/office/powerpoint/2010/main" val="29663240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Container Orchestration </a:t>
            </a:r>
            <a:endParaRPr lang="en-US" dirty="0"/>
          </a:p>
        </p:txBody>
      </p:sp>
      <p:sp>
        <p:nvSpPr>
          <p:cNvPr id="7" name="Content Placeholder 6"/>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r>
              <a:rPr lang="en-US" sz="2000" dirty="0"/>
              <a:t>Kubernetes Overview</a:t>
            </a:r>
          </a:p>
          <a:p>
            <a:r>
              <a:rPr lang="en-US" sz="2000" dirty="0"/>
              <a:t>Containers –Docker</a:t>
            </a:r>
          </a:p>
          <a:p>
            <a:r>
              <a:rPr lang="en-US" sz="2000" dirty="0"/>
              <a:t>Container –Orchestration ?</a:t>
            </a:r>
          </a:p>
          <a:p>
            <a:r>
              <a:rPr lang="en-US" sz="2000" dirty="0"/>
              <a:t>Demo – Setup</a:t>
            </a:r>
          </a:p>
          <a:p>
            <a:r>
              <a:rPr lang="en-US" sz="2000" dirty="0"/>
              <a:t>Kubernetes concepts – PODs | ReplicaSets | Deployments | Services</a:t>
            </a:r>
          </a:p>
          <a:p>
            <a:r>
              <a:rPr lang="en-US" sz="2000" dirty="0"/>
              <a:t>Networking in Kubernetes</a:t>
            </a:r>
          </a:p>
          <a:p>
            <a:r>
              <a:rPr lang="en-US" sz="2000" dirty="0"/>
              <a:t>Kubernetes management – kubectl</a:t>
            </a:r>
          </a:p>
          <a:p>
            <a:r>
              <a:rPr lang="en-US" sz="2000" dirty="0"/>
              <a:t>Kubernetes definition file – YAML</a:t>
            </a:r>
          </a:p>
          <a:p>
            <a:r>
              <a:rPr lang="en-US" sz="2000" dirty="0"/>
              <a:t>Kubernetes in cloud – AWS/GCP</a:t>
            </a: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spTree>
    <p:extLst>
      <p:ext uri="{BB962C8B-B14F-4D97-AF65-F5344CB8AC3E}">
        <p14:creationId xmlns:p14="http://schemas.microsoft.com/office/powerpoint/2010/main" val="5439018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a:xfrm>
            <a:off x="443485" y="1052907"/>
            <a:ext cx="4593721" cy="5275975"/>
          </a:xfrm>
        </p:spPr>
        <p:txBody>
          <a:bodyPr/>
          <a:lstStyle/>
          <a:p>
            <a:pPr marL="0" indent="0">
              <a:buNone/>
            </a:pPr>
            <a:r>
              <a:rPr lang="en-US" sz="2800" dirty="0" smtClean="0"/>
              <a:t>Service – NodePort</a:t>
            </a:r>
          </a:p>
          <a:p>
            <a:pPr marL="0" indent="0">
              <a:buNone/>
            </a:pPr>
            <a:endParaRPr lang="en-US" sz="2800" dirty="0"/>
          </a:p>
          <a:p>
            <a:r>
              <a:rPr lang="en-US" sz="2000" dirty="0" smtClean="0"/>
              <a:t>TargetPort</a:t>
            </a:r>
            <a:r>
              <a:rPr lang="en-US" sz="2800" dirty="0" smtClean="0"/>
              <a:t> : </a:t>
            </a:r>
            <a:r>
              <a:rPr lang="en-US" sz="1800" dirty="0">
                <a:latin typeface="+mn-lt"/>
                <a:cs typeface="+mn-cs"/>
              </a:rPr>
              <a:t>port on the </a:t>
            </a:r>
            <a:r>
              <a:rPr lang="en-US" sz="1800" dirty="0" smtClean="0">
                <a:latin typeface="+mn-lt"/>
                <a:cs typeface="+mn-cs"/>
              </a:rPr>
              <a:t>container</a:t>
            </a:r>
          </a:p>
          <a:p>
            <a:endParaRPr lang="en-US" sz="1800" dirty="0">
              <a:latin typeface="+mn-lt"/>
              <a:cs typeface="+mn-cs"/>
            </a:endParaRPr>
          </a:p>
          <a:p>
            <a:r>
              <a:rPr lang="en-US" sz="2000" dirty="0"/>
              <a:t>Port</a:t>
            </a:r>
            <a:r>
              <a:rPr lang="en-US" sz="1800" dirty="0" smtClean="0">
                <a:latin typeface="+mn-lt"/>
                <a:cs typeface="+mn-cs"/>
              </a:rPr>
              <a:t> </a:t>
            </a:r>
            <a:r>
              <a:rPr lang="en-US" sz="2800" dirty="0"/>
              <a:t>: </a:t>
            </a:r>
            <a:r>
              <a:rPr lang="en-US" sz="1800" dirty="0" smtClean="0">
                <a:latin typeface="+mn-lt"/>
                <a:cs typeface="+mn-cs"/>
              </a:rPr>
              <a:t>Service port</a:t>
            </a:r>
          </a:p>
          <a:p>
            <a:endParaRPr lang="en-US" sz="1800" dirty="0">
              <a:latin typeface="+mn-lt"/>
              <a:cs typeface="+mn-cs"/>
            </a:endParaRPr>
          </a:p>
          <a:p>
            <a:r>
              <a:rPr lang="en-US" sz="2000" dirty="0" smtClean="0"/>
              <a:t>NodePort </a:t>
            </a:r>
            <a:r>
              <a:rPr lang="en-US" sz="2800" dirty="0"/>
              <a:t>: </a:t>
            </a:r>
            <a:r>
              <a:rPr lang="en-US" sz="2800" dirty="0" smtClean="0"/>
              <a:t> </a:t>
            </a:r>
            <a:r>
              <a:rPr lang="en-US" sz="1800" dirty="0" smtClean="0">
                <a:latin typeface="+mn-lt"/>
                <a:cs typeface="+mn-cs"/>
              </a:rPr>
              <a:t>port on the node hosting the container </a:t>
            </a:r>
          </a:p>
          <a:p>
            <a:endParaRPr lang="en-US" sz="1800" dirty="0">
              <a:latin typeface="+mn-lt"/>
              <a:cs typeface="+mn-cs"/>
            </a:endParaRPr>
          </a:p>
          <a:p>
            <a:pPr marL="0" indent="0">
              <a:buNone/>
            </a:pPr>
            <a:endParaRPr lang="en-US" sz="1800" dirty="0" smtClean="0">
              <a:latin typeface="+mn-lt"/>
              <a:cs typeface="+mn-cs"/>
            </a:endParaRPr>
          </a:p>
          <a:p>
            <a:pPr marL="0" indent="0">
              <a:buNone/>
            </a:pPr>
            <a:r>
              <a:rPr lang="en-US" sz="1800" dirty="0" smtClean="0">
                <a:latin typeface="+mn-lt"/>
                <a:cs typeface="+mn-cs"/>
              </a:rPr>
              <a:t>These all ports are relative to service object</a:t>
            </a:r>
            <a:endParaRPr lang="en-US" sz="1800" dirty="0">
              <a:latin typeface="+mn-lt"/>
              <a:cs typeface="+mn-cs"/>
            </a:endParaRPr>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8" name="Picture 7"/>
          <p:cNvPicPr>
            <a:picLocks noChangeAspect="1"/>
          </p:cNvPicPr>
          <p:nvPr/>
        </p:nvPicPr>
        <p:blipFill>
          <a:blip r:embed="rId3"/>
          <a:stretch>
            <a:fillRect/>
          </a:stretch>
        </p:blipFill>
        <p:spPr>
          <a:xfrm>
            <a:off x="5298122" y="1193063"/>
            <a:ext cx="6791325" cy="4152900"/>
          </a:xfrm>
          <a:prstGeom prst="rect">
            <a:avLst/>
          </a:prstGeom>
        </p:spPr>
      </p:pic>
    </p:spTree>
    <p:extLst>
      <p:ext uri="{BB962C8B-B14F-4D97-AF65-F5344CB8AC3E}">
        <p14:creationId xmlns:p14="http://schemas.microsoft.com/office/powerpoint/2010/main" val="4544547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Kubernetes</a:t>
            </a:r>
            <a:endParaRPr lang="en-US" dirty="0"/>
          </a:p>
        </p:txBody>
      </p:sp>
      <p:sp>
        <p:nvSpPr>
          <p:cNvPr id="7" name="Content Placeholder 6"/>
          <p:cNvSpPr>
            <a:spLocks noGrp="1"/>
          </p:cNvSpPr>
          <p:nvPr>
            <p:ph idx="1"/>
          </p:nvPr>
        </p:nvSpPr>
        <p:spPr/>
        <p:txBody>
          <a:bodyPr/>
          <a:lstStyle/>
          <a:p>
            <a:endParaRPr lang="en-US" sz="2800" dirty="0" smtClean="0"/>
          </a:p>
          <a:p>
            <a:pPr marL="0" indent="0">
              <a:buNone/>
            </a:pPr>
            <a:r>
              <a:rPr lang="en-US" sz="2800" dirty="0" smtClean="0"/>
              <a:t>Networking in Kubernetes</a:t>
            </a:r>
          </a:p>
          <a:p>
            <a:pPr marL="0" indent="0">
              <a:buNone/>
            </a:pPr>
            <a:endParaRPr lang="en-US" sz="2800" dirty="0"/>
          </a:p>
          <a:p>
            <a:pPr marL="0" indent="0">
              <a:buNone/>
            </a:pPr>
            <a:endParaRPr lang="en-US" sz="1800" dirty="0" smtClean="0"/>
          </a:p>
          <a:p>
            <a:pPr marL="0" indent="0">
              <a:buNone/>
            </a:pPr>
            <a:r>
              <a:rPr lang="en-US" sz="1800" dirty="0" smtClean="0"/>
              <a:t>The </a:t>
            </a:r>
            <a:r>
              <a:rPr lang="en-US" sz="1800" dirty="0"/>
              <a:t>Container Network Interface (CNI) defines how the different nodes and their workloads should communicate</a:t>
            </a:r>
            <a:r>
              <a:rPr lang="en-US" dirty="0" smtClean="0"/>
              <a:t>.</a:t>
            </a:r>
          </a:p>
          <a:p>
            <a:pPr marL="0" indent="0">
              <a:buNone/>
            </a:pPr>
            <a:endParaRPr lang="en-US" dirty="0"/>
          </a:p>
          <a:p>
            <a:pPr marL="0" indent="0">
              <a:buNone/>
            </a:pPr>
            <a:r>
              <a:rPr lang="en-US" sz="1800" dirty="0" smtClean="0"/>
              <a:t>Popular ones for CNI enabled  Kubernetes cluster :</a:t>
            </a:r>
          </a:p>
          <a:p>
            <a:pPr marL="0" indent="0">
              <a:buNone/>
            </a:pPr>
            <a:endParaRPr lang="en-US" sz="1800" dirty="0"/>
          </a:p>
          <a:p>
            <a:pPr>
              <a:buFont typeface="Wingdings" panose="05000000000000000000" pitchFamily="2" charset="2"/>
              <a:buChar char="§"/>
            </a:pPr>
            <a:r>
              <a:rPr lang="en-US" sz="1800" dirty="0"/>
              <a:t> </a:t>
            </a:r>
            <a:r>
              <a:rPr lang="en-US" sz="1800" dirty="0" smtClean="0"/>
              <a:t>Weave Net</a:t>
            </a:r>
          </a:p>
          <a:p>
            <a:pPr marL="0" indent="0">
              <a:buNone/>
            </a:pPr>
            <a:r>
              <a:rPr lang="en-US" sz="1800" dirty="0"/>
              <a:t> </a:t>
            </a:r>
          </a:p>
          <a:p>
            <a:pPr>
              <a:buFont typeface="Wingdings" panose="05000000000000000000" pitchFamily="2" charset="2"/>
              <a:buChar char="§"/>
            </a:pPr>
            <a:r>
              <a:rPr lang="en-US" sz="1800" dirty="0"/>
              <a:t>Calico</a:t>
            </a:r>
          </a:p>
          <a:p>
            <a:pPr marL="0" indent="0">
              <a:buNone/>
            </a:pPr>
            <a:endParaRPr lang="en-US" sz="2800" dirty="0" smtClean="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spTree>
    <p:extLst>
      <p:ext uri="{BB962C8B-B14F-4D97-AF65-F5344CB8AC3E}">
        <p14:creationId xmlns:p14="http://schemas.microsoft.com/office/powerpoint/2010/main" val="33910832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 Time -Kubernetes</a:t>
            </a:r>
            <a:endParaRPr lang="en-US" dirty="0"/>
          </a:p>
        </p:txBody>
      </p:sp>
      <p:sp>
        <p:nvSpPr>
          <p:cNvPr id="4" name="Content Placeholder 3"/>
          <p:cNvSpPr>
            <a:spLocks noGrp="1"/>
          </p:cNvSpPr>
          <p:nvPr>
            <p:ph idx="13"/>
          </p:nvPr>
        </p:nvSpPr>
        <p:spPr/>
        <p:txBody>
          <a:bodyPr/>
          <a:lstStyle/>
          <a:p>
            <a:endParaRPr lang="en-US"/>
          </a:p>
        </p:txBody>
      </p:sp>
      <p:sp>
        <p:nvSpPr>
          <p:cNvPr id="5" name="Rectangle 4"/>
          <p:cNvSpPr/>
          <p:nvPr/>
        </p:nvSpPr>
        <p:spPr>
          <a:xfrm>
            <a:off x="4911046" y="2476072"/>
            <a:ext cx="2424701" cy="923330"/>
          </a:xfrm>
          <a:prstGeom prst="rect">
            <a:avLst/>
          </a:prstGeom>
        </p:spPr>
        <p:txBody>
          <a:bodyPr wrap="square">
            <a:spAutoFit/>
          </a:bodyPr>
          <a:lstStyle/>
          <a:p>
            <a:r>
              <a:rPr lang="en-US" sz="5400" dirty="0" smtClean="0"/>
              <a:t>  DEMO</a:t>
            </a:r>
            <a:endParaRPr lang="en-US" sz="5400" dirty="0"/>
          </a:p>
        </p:txBody>
      </p:sp>
    </p:spTree>
    <p:extLst>
      <p:ext uri="{BB962C8B-B14F-4D97-AF65-F5344CB8AC3E}">
        <p14:creationId xmlns:p14="http://schemas.microsoft.com/office/powerpoint/2010/main" val="7445915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 Time -Kubernetes</a:t>
            </a:r>
            <a:endParaRPr lang="en-US" dirty="0"/>
          </a:p>
        </p:txBody>
      </p:sp>
      <p:sp>
        <p:nvSpPr>
          <p:cNvPr id="4" name="Content Placeholder 3"/>
          <p:cNvSpPr>
            <a:spLocks noGrp="1"/>
          </p:cNvSpPr>
          <p:nvPr>
            <p:ph idx="13"/>
          </p:nvPr>
        </p:nvSpPr>
        <p:spPr/>
        <p:txBody>
          <a:bodyPr/>
          <a:lstStyle/>
          <a:p>
            <a:endParaRPr lang="en-US"/>
          </a:p>
        </p:txBody>
      </p:sp>
      <p:pic>
        <p:nvPicPr>
          <p:cNvPr id="3" name="Picture 2"/>
          <p:cNvPicPr>
            <a:picLocks noChangeAspect="1"/>
          </p:cNvPicPr>
          <p:nvPr/>
        </p:nvPicPr>
        <p:blipFill>
          <a:blip r:embed="rId2"/>
          <a:stretch>
            <a:fillRect/>
          </a:stretch>
        </p:blipFill>
        <p:spPr>
          <a:xfrm>
            <a:off x="626848" y="1149197"/>
            <a:ext cx="5198599" cy="4769267"/>
          </a:xfrm>
          <a:prstGeom prst="rect">
            <a:avLst/>
          </a:prstGeom>
        </p:spPr>
      </p:pic>
      <p:pic>
        <p:nvPicPr>
          <p:cNvPr id="6" name="Picture 5"/>
          <p:cNvPicPr>
            <a:picLocks noChangeAspect="1"/>
          </p:cNvPicPr>
          <p:nvPr/>
        </p:nvPicPr>
        <p:blipFill>
          <a:blip r:embed="rId3"/>
          <a:stretch>
            <a:fillRect/>
          </a:stretch>
        </p:blipFill>
        <p:spPr>
          <a:xfrm>
            <a:off x="7174858" y="1012378"/>
            <a:ext cx="4991100" cy="2871253"/>
          </a:xfrm>
          <a:prstGeom prst="rect">
            <a:avLst/>
          </a:prstGeom>
        </p:spPr>
      </p:pic>
      <p:pic>
        <p:nvPicPr>
          <p:cNvPr id="7" name="Picture 6"/>
          <p:cNvPicPr>
            <a:picLocks noChangeAspect="1"/>
          </p:cNvPicPr>
          <p:nvPr/>
        </p:nvPicPr>
        <p:blipFill>
          <a:blip r:embed="rId4"/>
          <a:stretch>
            <a:fillRect/>
          </a:stretch>
        </p:blipFill>
        <p:spPr>
          <a:xfrm>
            <a:off x="7174858" y="3942612"/>
            <a:ext cx="4991100" cy="2238375"/>
          </a:xfrm>
          <a:prstGeom prst="rect">
            <a:avLst/>
          </a:prstGeom>
        </p:spPr>
      </p:pic>
    </p:spTree>
    <p:extLst>
      <p:ext uri="{BB962C8B-B14F-4D97-AF65-F5344CB8AC3E}">
        <p14:creationId xmlns:p14="http://schemas.microsoft.com/office/powerpoint/2010/main" val="162324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Kubernetes</a:t>
            </a:r>
            <a:endParaRPr lang="en-US" dirty="0"/>
          </a:p>
        </p:txBody>
      </p:sp>
      <p:sp>
        <p:nvSpPr>
          <p:cNvPr id="7" name="Content Placeholder 6"/>
          <p:cNvSpPr>
            <a:spLocks noGrp="1"/>
          </p:cNvSpPr>
          <p:nvPr>
            <p:ph idx="1"/>
          </p:nvPr>
        </p:nvSpPr>
        <p:spPr/>
        <p:txBody>
          <a:bodyPr/>
          <a:lstStyle/>
          <a:p>
            <a:pPr marL="0" indent="0">
              <a:buNone/>
            </a:pPr>
            <a:r>
              <a:rPr lang="en-US" sz="2000" dirty="0" smtClean="0"/>
              <a:t>clone and cd into the </a:t>
            </a:r>
            <a:r>
              <a:rPr lang="en-US" sz="2800" dirty="0" smtClean="0"/>
              <a:t> </a:t>
            </a:r>
          </a:p>
          <a:p>
            <a:pPr marL="0" indent="0">
              <a:buNone/>
            </a:pPr>
            <a:endParaRPr lang="en-US" sz="2800" dirty="0" smtClean="0"/>
          </a:p>
          <a:p>
            <a:pPr marL="0" indent="0">
              <a:buNone/>
            </a:pPr>
            <a:endParaRPr lang="en-US" sz="2800" dirty="0"/>
          </a:p>
          <a:p>
            <a:pPr marL="0" indent="0">
              <a:buNone/>
            </a:pPr>
            <a:endParaRPr lang="en-US" sz="2800" dirty="0" smtClean="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2" name="Picture 1"/>
          <p:cNvPicPr>
            <a:picLocks noChangeAspect="1"/>
          </p:cNvPicPr>
          <p:nvPr/>
        </p:nvPicPr>
        <p:blipFill>
          <a:blip r:embed="rId3"/>
          <a:stretch>
            <a:fillRect/>
          </a:stretch>
        </p:blipFill>
        <p:spPr>
          <a:xfrm>
            <a:off x="516079" y="1432342"/>
            <a:ext cx="7705725" cy="523875"/>
          </a:xfrm>
          <a:prstGeom prst="rect">
            <a:avLst/>
          </a:prstGeom>
        </p:spPr>
      </p:pic>
    </p:spTree>
    <p:extLst>
      <p:ext uri="{BB962C8B-B14F-4D97-AF65-F5344CB8AC3E}">
        <p14:creationId xmlns:p14="http://schemas.microsoft.com/office/powerpoint/2010/main" val="11623117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p:txBody>
          <a:bodyPr/>
          <a:lstStyle/>
          <a:p>
            <a:pPr marL="0" indent="0">
              <a:buNone/>
            </a:pPr>
            <a:r>
              <a:rPr lang="en-US" sz="2800" dirty="0" smtClean="0"/>
              <a:t/>
            </a:r>
            <a:br>
              <a:rPr lang="en-US" sz="2800" dirty="0" smtClean="0"/>
            </a:br>
            <a:endParaRPr lang="en-US" sz="2800" dirty="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5" name="Picture 4"/>
          <p:cNvPicPr>
            <a:picLocks noChangeAspect="1"/>
          </p:cNvPicPr>
          <p:nvPr/>
        </p:nvPicPr>
        <p:blipFill>
          <a:blip r:embed="rId3"/>
          <a:stretch>
            <a:fillRect/>
          </a:stretch>
        </p:blipFill>
        <p:spPr>
          <a:xfrm>
            <a:off x="576801" y="719193"/>
            <a:ext cx="11413141" cy="5629275"/>
          </a:xfrm>
          <a:prstGeom prst="rect">
            <a:avLst/>
          </a:prstGeom>
        </p:spPr>
      </p:pic>
    </p:spTree>
    <p:extLst>
      <p:ext uri="{BB962C8B-B14F-4D97-AF65-F5344CB8AC3E}">
        <p14:creationId xmlns:p14="http://schemas.microsoft.com/office/powerpoint/2010/main" val="8062196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p:txBody>
          <a:bodyPr/>
          <a:lstStyle/>
          <a:p>
            <a:r>
              <a:rPr lang="en-US" sz="2800" dirty="0" smtClean="0"/>
              <a:t>Why Kubernetes is so popular :</a:t>
            </a:r>
          </a:p>
          <a:p>
            <a:pPr lvl="3"/>
            <a:endParaRPr lang="en-US" sz="2800" dirty="0"/>
          </a:p>
          <a:p>
            <a:pPr lvl="3"/>
            <a:r>
              <a:rPr lang="en-US" sz="2800" dirty="0" smtClean="0"/>
              <a:t>Strongest community behind kubernetes than any other container orchestrator platform</a:t>
            </a:r>
          </a:p>
          <a:p>
            <a:pPr lvl="3"/>
            <a:endParaRPr lang="en-US" sz="2800" dirty="0"/>
          </a:p>
          <a:p>
            <a:pPr lvl="3"/>
            <a:r>
              <a:rPr lang="en-US" sz="2800" dirty="0" smtClean="0"/>
              <a:t>Strong patronage from Google. </a:t>
            </a:r>
          </a:p>
          <a:p>
            <a:pPr lvl="3"/>
            <a:endParaRPr lang="en-US" sz="2800" dirty="0"/>
          </a:p>
          <a:p>
            <a:pPr lvl="3"/>
            <a:r>
              <a:rPr lang="en-US" sz="2800" dirty="0" smtClean="0"/>
              <a:t>Builds </a:t>
            </a:r>
            <a:r>
              <a:rPr lang="en-US" sz="2800" dirty="0"/>
              <a:t>upon 15 years of experience of running production workloads at Google</a:t>
            </a:r>
          </a:p>
          <a:p>
            <a:pPr marL="1371600" lvl="3" indent="0">
              <a:buNone/>
            </a:pPr>
            <a:endParaRPr lang="en-US" sz="2800" dirty="0" smtClean="0"/>
          </a:p>
          <a:p>
            <a:endParaRPr lang="en-US" sz="2800" dirty="0" smtClean="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spTree>
    <p:extLst>
      <p:ext uri="{BB962C8B-B14F-4D97-AF65-F5344CB8AC3E}">
        <p14:creationId xmlns:p14="http://schemas.microsoft.com/office/powerpoint/2010/main" val="2982457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2" name="Picture 1"/>
          <p:cNvPicPr>
            <a:picLocks noChangeAspect="1"/>
          </p:cNvPicPr>
          <p:nvPr/>
        </p:nvPicPr>
        <p:blipFill>
          <a:blip r:embed="rId3"/>
          <a:stretch>
            <a:fillRect/>
          </a:stretch>
        </p:blipFill>
        <p:spPr>
          <a:xfrm>
            <a:off x="352013" y="924956"/>
            <a:ext cx="11001375" cy="5410200"/>
          </a:xfrm>
          <a:prstGeom prst="rect">
            <a:avLst/>
          </a:prstGeom>
        </p:spPr>
      </p:pic>
    </p:spTree>
    <p:extLst>
      <p:ext uri="{BB962C8B-B14F-4D97-AF65-F5344CB8AC3E}">
        <p14:creationId xmlns:p14="http://schemas.microsoft.com/office/powerpoint/2010/main" val="39544007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p:txBody>
          <a:bodyPr/>
          <a:lstStyle/>
          <a:p>
            <a:pPr marL="0" indent="0">
              <a:buNone/>
            </a:pPr>
            <a:r>
              <a:rPr lang="en-US" sz="2800" dirty="0" smtClean="0"/>
              <a:t>Kubernetes definition file – YAML</a:t>
            </a:r>
          </a:p>
          <a:p>
            <a:endParaRPr lang="en-US" sz="2800" dirty="0" smtClean="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11" name="Picture 10"/>
          <p:cNvPicPr>
            <a:picLocks noChangeAspect="1"/>
          </p:cNvPicPr>
          <p:nvPr/>
        </p:nvPicPr>
        <p:blipFill>
          <a:blip r:embed="rId3"/>
          <a:stretch>
            <a:fillRect/>
          </a:stretch>
        </p:blipFill>
        <p:spPr>
          <a:xfrm>
            <a:off x="2572088" y="1517289"/>
            <a:ext cx="4573602" cy="4449046"/>
          </a:xfrm>
          <a:prstGeom prst="rect">
            <a:avLst/>
          </a:prstGeom>
        </p:spPr>
      </p:pic>
    </p:spTree>
    <p:extLst>
      <p:ext uri="{BB962C8B-B14F-4D97-AF65-F5344CB8AC3E}">
        <p14:creationId xmlns:p14="http://schemas.microsoft.com/office/powerpoint/2010/main" val="30454170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p:txBody>
          <a:bodyPr/>
          <a:lstStyle/>
          <a:p>
            <a:pPr marL="0" indent="0">
              <a:buNone/>
            </a:pPr>
            <a:r>
              <a:rPr lang="en-US" sz="2800" dirty="0" smtClean="0"/>
              <a:t>Kubernetes in cloud – AWS/GCP</a:t>
            </a:r>
            <a:endParaRPr lang="en-US" sz="2800" dirty="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2" name="Picture 1"/>
          <p:cNvPicPr>
            <a:picLocks noChangeAspect="1"/>
          </p:cNvPicPr>
          <p:nvPr/>
        </p:nvPicPr>
        <p:blipFill>
          <a:blip r:embed="rId3"/>
          <a:stretch>
            <a:fillRect/>
          </a:stretch>
        </p:blipFill>
        <p:spPr>
          <a:xfrm>
            <a:off x="477467" y="1435171"/>
            <a:ext cx="6188557" cy="4606033"/>
          </a:xfrm>
          <a:prstGeom prst="rect">
            <a:avLst/>
          </a:prstGeom>
        </p:spPr>
      </p:pic>
      <p:pic>
        <p:nvPicPr>
          <p:cNvPr id="5" name="Picture 4"/>
          <p:cNvPicPr>
            <a:picLocks noChangeAspect="1"/>
          </p:cNvPicPr>
          <p:nvPr/>
        </p:nvPicPr>
        <p:blipFill>
          <a:blip r:embed="rId4"/>
          <a:stretch>
            <a:fillRect/>
          </a:stretch>
        </p:blipFill>
        <p:spPr>
          <a:xfrm>
            <a:off x="7620000" y="986134"/>
            <a:ext cx="4400550" cy="2800350"/>
          </a:xfrm>
          <a:prstGeom prst="rect">
            <a:avLst/>
          </a:prstGeom>
        </p:spPr>
      </p:pic>
      <p:pic>
        <p:nvPicPr>
          <p:cNvPr id="8" name="Picture 7"/>
          <p:cNvPicPr>
            <a:picLocks noChangeAspect="1"/>
          </p:cNvPicPr>
          <p:nvPr/>
        </p:nvPicPr>
        <p:blipFill>
          <a:blip r:embed="rId5"/>
          <a:stretch>
            <a:fillRect/>
          </a:stretch>
        </p:blipFill>
        <p:spPr>
          <a:xfrm>
            <a:off x="7619685" y="3640329"/>
            <a:ext cx="4400755" cy="2724150"/>
          </a:xfrm>
          <a:prstGeom prst="rect">
            <a:avLst/>
          </a:prstGeom>
        </p:spPr>
      </p:pic>
    </p:spTree>
    <p:extLst>
      <p:ext uri="{BB962C8B-B14F-4D97-AF65-F5344CB8AC3E}">
        <p14:creationId xmlns:p14="http://schemas.microsoft.com/office/powerpoint/2010/main" val="1587187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Kubernetes Overview</a:t>
            </a:r>
            <a:endParaRPr lang="en-US" dirty="0"/>
          </a:p>
        </p:txBody>
      </p:sp>
      <p:sp>
        <p:nvSpPr>
          <p:cNvPr id="7" name="Content Placeholder 6"/>
          <p:cNvSpPr>
            <a:spLocks noGrp="1"/>
          </p:cNvSpPr>
          <p:nvPr>
            <p:ph idx="1"/>
          </p:nvPr>
        </p:nvSpPr>
        <p:spPr>
          <a:xfrm>
            <a:off x="352015" y="837149"/>
            <a:ext cx="6367284" cy="5606361"/>
          </a:xfrm>
        </p:spPr>
        <p:txBody>
          <a:bodyPr/>
          <a:lstStyle/>
          <a:p>
            <a:pPr marL="0" indent="0">
              <a:buNone/>
            </a:pPr>
            <a:r>
              <a:rPr lang="en-US" sz="3200" dirty="0" smtClean="0"/>
              <a:t>Kubernetes </a:t>
            </a:r>
          </a:p>
          <a:p>
            <a:pPr marL="0" indent="0">
              <a:buNone/>
            </a:pPr>
            <a:endParaRPr lang="en-US" sz="2800" dirty="0" smtClean="0"/>
          </a:p>
          <a:p>
            <a:pPr marL="0" indent="0" algn="just">
              <a:buNone/>
            </a:pPr>
            <a:r>
              <a:rPr lang="en-US" sz="2000" dirty="0">
                <a:hlinkClick r:id="rId3"/>
              </a:rPr>
              <a:t>Kubernetes (K8s)</a:t>
            </a:r>
            <a:r>
              <a:rPr lang="en-US" sz="2000" dirty="0"/>
              <a:t> is an open-source system for automating </a:t>
            </a:r>
            <a:r>
              <a:rPr lang="en-US" sz="2000" dirty="0" smtClean="0"/>
              <a:t>deployment</a:t>
            </a:r>
            <a:r>
              <a:rPr lang="en-US" sz="2000" dirty="0"/>
              <a:t>, scaling</a:t>
            </a:r>
            <a:r>
              <a:rPr lang="en-US" sz="2000" dirty="0" smtClean="0"/>
              <a:t>, and </a:t>
            </a:r>
            <a:r>
              <a:rPr lang="en-US" sz="2000" dirty="0"/>
              <a:t>management of containerized </a:t>
            </a:r>
            <a:r>
              <a:rPr lang="en-US" sz="2000" dirty="0" smtClean="0"/>
              <a:t>applications.</a:t>
            </a:r>
          </a:p>
          <a:p>
            <a:pPr marL="0" indent="0">
              <a:buNone/>
            </a:pPr>
            <a:endParaRPr lang="en-US" sz="2000" dirty="0" smtClean="0"/>
          </a:p>
          <a:p>
            <a:pPr marL="0" indent="0">
              <a:buNone/>
            </a:pPr>
            <a:endParaRPr lang="en-US" sz="2000" dirty="0"/>
          </a:p>
          <a:p>
            <a:pPr marL="0" indent="0">
              <a:buNone/>
            </a:pPr>
            <a:endParaRPr lang="en-US" sz="2000" dirty="0"/>
          </a:p>
          <a:p>
            <a:pPr marL="0" indent="0">
              <a:buNone/>
            </a:pPr>
            <a:r>
              <a:rPr lang="en-US" dirty="0"/>
              <a:t>“</a:t>
            </a:r>
            <a:r>
              <a:rPr lang="en-US" sz="2000" dirty="0"/>
              <a:t>Kubernetes is a Container Orchestrator, that </a:t>
            </a:r>
            <a:r>
              <a:rPr lang="en-US" sz="2000" dirty="0" smtClean="0"/>
              <a:t>abstracts</a:t>
            </a:r>
          </a:p>
          <a:p>
            <a:pPr marL="0" indent="0" algn="just">
              <a:buNone/>
            </a:pPr>
            <a:r>
              <a:rPr lang="en-US" sz="2000" dirty="0" smtClean="0"/>
              <a:t> </a:t>
            </a:r>
            <a:r>
              <a:rPr lang="en-US" sz="2000" dirty="0"/>
              <a:t>the underlying infrastructure. (Where the containers are run)”.</a:t>
            </a:r>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pic>
        <p:nvPicPr>
          <p:cNvPr id="5" name="Picture 4"/>
          <p:cNvPicPr>
            <a:picLocks noChangeAspect="1"/>
          </p:cNvPicPr>
          <p:nvPr/>
        </p:nvPicPr>
        <p:blipFill>
          <a:blip r:embed="rId4"/>
          <a:stretch>
            <a:fillRect/>
          </a:stretch>
        </p:blipFill>
        <p:spPr>
          <a:xfrm>
            <a:off x="7580751" y="1792480"/>
            <a:ext cx="4276315" cy="3695700"/>
          </a:xfrm>
          <a:prstGeom prst="rect">
            <a:avLst/>
          </a:prstGeom>
        </p:spPr>
      </p:pic>
    </p:spTree>
    <p:extLst>
      <p:ext uri="{BB962C8B-B14F-4D97-AF65-F5344CB8AC3E}">
        <p14:creationId xmlns:p14="http://schemas.microsoft.com/office/powerpoint/2010/main" val="22746843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p:txBody>
          <a:bodyPr/>
          <a:lstStyle/>
          <a:p>
            <a:pPr marL="0" indent="0">
              <a:buNone/>
            </a:pPr>
            <a:r>
              <a:rPr lang="en-US" sz="2800" dirty="0" smtClean="0"/>
              <a:t>References :</a:t>
            </a:r>
          </a:p>
          <a:p>
            <a:pPr marL="0" indent="0">
              <a:buNone/>
            </a:pPr>
            <a:endParaRPr lang="en-US" sz="2800" dirty="0" smtClean="0"/>
          </a:p>
          <a:p>
            <a:endParaRPr lang="en-US" dirty="0" smtClean="0"/>
          </a:p>
          <a:p>
            <a:r>
              <a:rPr lang="en-US" dirty="0">
                <a:hlinkClick r:id="rId3"/>
              </a:rPr>
              <a:t>https://</a:t>
            </a:r>
            <a:r>
              <a:rPr lang="en-US" dirty="0" smtClean="0">
                <a:hlinkClick r:id="rId3"/>
              </a:rPr>
              <a:t>kubernetes.io/docs/concepts</a:t>
            </a:r>
            <a:endParaRPr lang="en-US" dirty="0" smtClean="0"/>
          </a:p>
          <a:p>
            <a:endParaRPr lang="en-US" dirty="0"/>
          </a:p>
          <a:p>
            <a:endParaRPr lang="en-US" dirty="0"/>
          </a:p>
          <a:p>
            <a:r>
              <a:rPr lang="en-US" dirty="0" smtClean="0"/>
              <a:t>Voting </a:t>
            </a:r>
            <a:r>
              <a:rPr lang="en-US" dirty="0"/>
              <a:t>app architecture [</a:t>
            </a:r>
            <a:r>
              <a:rPr lang="en-US" u="sng" dirty="0">
                <a:hlinkClick r:id="rId4"/>
              </a:rPr>
              <a:t>https://github.com/docker/example-voting-app</a:t>
            </a:r>
            <a:r>
              <a:rPr lang="en-US" dirty="0" smtClean="0"/>
              <a:t>]</a:t>
            </a:r>
          </a:p>
          <a:p>
            <a:pPr marL="0" indent="0">
              <a:buNone/>
            </a:pPr>
            <a:endParaRPr lang="en-US" dirty="0" smtClean="0"/>
          </a:p>
          <a:p>
            <a:endParaRPr lang="en-US" dirty="0"/>
          </a:p>
          <a:p>
            <a:r>
              <a:rPr lang="en-US" dirty="0">
                <a:hlinkClick r:id="rId5"/>
              </a:rPr>
              <a:t>https://www.freecodecamp.org/news/a-friendly-introduction-to-kubernetes-670c50ce4542</a:t>
            </a:r>
            <a:r>
              <a:rPr lang="en-US" dirty="0" smtClean="0">
                <a:hlinkClick r:id="rId5"/>
              </a:rPr>
              <a:t>/</a:t>
            </a:r>
            <a:endParaRPr lang="en-US" dirty="0" smtClean="0"/>
          </a:p>
          <a:p>
            <a:endParaRPr lang="en-US" dirty="0"/>
          </a:p>
          <a:p>
            <a:endParaRPr lang="en-US" dirty="0" smtClean="0"/>
          </a:p>
          <a:p>
            <a:endParaRPr lang="en-US" sz="2800" dirty="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spTree>
    <p:extLst>
      <p:ext uri="{BB962C8B-B14F-4D97-AF65-F5344CB8AC3E}">
        <p14:creationId xmlns:p14="http://schemas.microsoft.com/office/powerpoint/2010/main" val="14566590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Kubernetes</a:t>
            </a:r>
          </a:p>
        </p:txBody>
      </p:sp>
      <p:sp>
        <p:nvSpPr>
          <p:cNvPr id="7" name="Content Placeholder 6"/>
          <p:cNvSpPr>
            <a:spLocks noGrp="1"/>
          </p:cNvSpPr>
          <p:nvPr>
            <p:ph idx="1"/>
          </p:nvPr>
        </p:nvSpPr>
        <p:spPr/>
        <p:txBody>
          <a:bodyPr/>
          <a:lstStyle/>
          <a:p>
            <a:r>
              <a:rPr lang="en-US" b="1" dirty="0"/>
              <a:t>Kubernetes Service vs Deployment</a:t>
            </a:r>
          </a:p>
          <a:p>
            <a:pPr marL="0" indent="0">
              <a:buNone/>
            </a:pPr>
            <a:endParaRPr lang="en-US" sz="2800" dirty="0" smtClean="0"/>
          </a:p>
          <a:p>
            <a:pPr lvl="3"/>
            <a:endParaRPr lang="en-US" sz="2800" dirty="0"/>
          </a:p>
          <a:p>
            <a:r>
              <a:rPr lang="en-US" dirty="0"/>
              <a:t>A deployment is responsible for keeping a set of pods running.</a:t>
            </a:r>
          </a:p>
          <a:p>
            <a:r>
              <a:rPr lang="en-US" dirty="0"/>
              <a:t>A service is responsible for enabling network access to a set of pods.</a:t>
            </a:r>
          </a:p>
          <a:p>
            <a:r>
              <a:rPr lang="en-US" dirty="0"/>
              <a:t>We could use a deployment without a service to keep a set of identical pods running in the Kubernetes cluster. The deployment could be scaled up and down and pods could be replicated. Each pod could be accessed individually via direct network requests (rather than abstracting them behind a service), but keeping track of this for a lot of pods is difficult.</a:t>
            </a:r>
          </a:p>
          <a:p>
            <a:r>
              <a:rPr lang="en-US" dirty="0"/>
              <a:t>We could also use a service without a deployment. We'd need to create each pod individually (rather than "all-at-once" like a deployment). Then our service could route network requests to those pods via selecting them based on their labels.</a:t>
            </a:r>
          </a:p>
          <a:p>
            <a:r>
              <a:rPr lang="en-US" dirty="0"/>
              <a:t>Services and Deployments are different, but they work together nicely.</a:t>
            </a:r>
          </a:p>
          <a:p>
            <a:pPr marL="1371600" lvl="3" indent="0">
              <a:buNone/>
            </a:pPr>
            <a:endParaRPr lang="en-US" sz="2800" dirty="0" smtClean="0"/>
          </a:p>
          <a:p>
            <a:endParaRPr lang="en-US" sz="2800" dirty="0" smtClean="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spTree>
    <p:extLst>
      <p:ext uri="{BB962C8B-B14F-4D97-AF65-F5344CB8AC3E}">
        <p14:creationId xmlns:p14="http://schemas.microsoft.com/office/powerpoint/2010/main" val="27427834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2013" y="202752"/>
            <a:ext cx="9706387" cy="434246"/>
          </a:xfrm>
        </p:spPr>
        <p:txBody>
          <a:bodyPr>
            <a:normAutofit fontScale="90000"/>
          </a:bodyPr>
          <a:lstStyle/>
          <a:p>
            <a:r>
              <a:rPr lang="en-US" dirty="0" smtClean="0"/>
              <a:t>Containers - Docker</a:t>
            </a:r>
            <a:endParaRPr lang="en-US" dirty="0"/>
          </a:p>
        </p:txBody>
      </p:sp>
      <p:sp>
        <p:nvSpPr>
          <p:cNvPr id="7" name="Content Placeholder 6"/>
          <p:cNvSpPr>
            <a:spLocks noGrp="1"/>
          </p:cNvSpPr>
          <p:nvPr>
            <p:ph idx="1"/>
          </p:nvPr>
        </p:nvSpPr>
        <p:spPr>
          <a:xfrm>
            <a:off x="352014" y="837149"/>
            <a:ext cx="6649999" cy="5606361"/>
          </a:xfrm>
        </p:spPr>
        <p:txBody>
          <a:bodyPr>
            <a:normAutofit/>
          </a:bodyPr>
          <a:lstStyle/>
          <a:p>
            <a:pPr marL="0" indent="0">
              <a:buNone/>
            </a:pPr>
            <a:r>
              <a:rPr lang="en-US" sz="2000" dirty="0"/>
              <a:t>Kubernetes is a container orchestrator. </a:t>
            </a:r>
          </a:p>
          <a:p>
            <a:pPr marL="0" indent="0">
              <a:buNone/>
            </a:pPr>
            <a:endParaRPr lang="en-US" sz="2000" dirty="0"/>
          </a:p>
          <a:p>
            <a:pPr marL="0" indent="0" algn="just">
              <a:buNone/>
            </a:pPr>
            <a:r>
              <a:rPr lang="en-US" sz="2000" dirty="0" smtClean="0"/>
              <a:t>Understandably </a:t>
            </a:r>
            <a:r>
              <a:rPr lang="en-US" sz="2000" dirty="0"/>
              <a:t>we need containers to be able to orchestrate them. But what are containers? This is best </a:t>
            </a:r>
            <a:r>
              <a:rPr lang="en-US" sz="2000" dirty="0" smtClean="0"/>
              <a:t>answered </a:t>
            </a:r>
            <a:r>
              <a:rPr lang="en-US" sz="2000" dirty="0"/>
              <a:t>from the Documentation at docker</a:t>
            </a:r>
            <a:r>
              <a:rPr lang="en-US" sz="2000" dirty="0" smtClean="0"/>
              <a:t>.</a:t>
            </a:r>
          </a:p>
          <a:p>
            <a:pPr marL="0" indent="0" algn="just">
              <a:buNone/>
            </a:pPr>
            <a:endParaRPr lang="en-US" sz="2000" dirty="0" smtClean="0"/>
          </a:p>
          <a:p>
            <a:pPr marL="0" indent="0" algn="just">
              <a:buNone/>
            </a:pPr>
            <a:endParaRPr lang="en-US" sz="2000" dirty="0"/>
          </a:p>
          <a:p>
            <a:pPr marL="0" indent="0" algn="just">
              <a:buNone/>
            </a:pPr>
            <a:r>
              <a:rPr lang="en-US" i="1" dirty="0">
                <a:solidFill>
                  <a:srgbClr val="0033A0"/>
                </a:solidFill>
              </a:rPr>
              <a:t>A container image is a lightweight, stand-alone, executable package of a piece of software that includes everything needed to run it: code, runtime, system tools, system libraries, settings. Available for both Linux and Windows based apps, containerized software will always </a:t>
            </a:r>
            <a:r>
              <a:rPr lang="en-US" i="1" dirty="0" smtClean="0">
                <a:solidFill>
                  <a:srgbClr val="0033A0"/>
                </a:solidFill>
              </a:rPr>
              <a:t>run </a:t>
            </a:r>
            <a:r>
              <a:rPr lang="en-US" i="1" dirty="0">
                <a:solidFill>
                  <a:srgbClr val="0033A0"/>
                </a:solidFill>
              </a:rPr>
              <a:t>the same, regardless of the environment</a:t>
            </a:r>
            <a:r>
              <a:rPr lang="en-US" i="1" dirty="0" smtClean="0">
                <a:solidFill>
                  <a:srgbClr val="0033A0"/>
                </a:solidFill>
              </a:rPr>
              <a:t>.</a:t>
            </a:r>
          </a:p>
          <a:p>
            <a:pPr marL="0" indent="0" algn="just">
              <a:buNone/>
            </a:pPr>
            <a:endParaRPr lang="en-US" sz="2000" i="1" dirty="0">
              <a:solidFill>
                <a:srgbClr val="0033A0"/>
              </a:solidFill>
            </a:endParaRPr>
          </a:p>
          <a:p>
            <a:pPr marL="0" indent="0" algn="just">
              <a:buNone/>
            </a:pPr>
            <a:endParaRPr lang="en-US" sz="2000" dirty="0" smtClean="0"/>
          </a:p>
          <a:p>
            <a:pPr marL="0" indent="0" algn="just">
              <a:buNone/>
            </a:pPr>
            <a:r>
              <a:rPr lang="en-US" sz="2000" dirty="0" smtClean="0"/>
              <a:t>It </a:t>
            </a:r>
            <a:r>
              <a:rPr lang="en-US" sz="2000" dirty="0"/>
              <a:t>means that containers can run on any computer — even in the production server — </a:t>
            </a:r>
            <a:r>
              <a:rPr lang="en-US" sz="2000" b="1" dirty="0"/>
              <a:t>with no differences</a:t>
            </a:r>
            <a:r>
              <a:rPr lang="en-US" sz="2000" dirty="0"/>
              <a:t>.</a:t>
            </a: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2" name="Picture 1"/>
          <p:cNvPicPr>
            <a:picLocks noChangeAspect="1"/>
          </p:cNvPicPr>
          <p:nvPr/>
        </p:nvPicPr>
        <p:blipFill>
          <a:blip r:embed="rId3"/>
          <a:stretch>
            <a:fillRect/>
          </a:stretch>
        </p:blipFill>
        <p:spPr>
          <a:xfrm>
            <a:off x="7440059" y="1616204"/>
            <a:ext cx="4419600" cy="3848100"/>
          </a:xfrm>
          <a:prstGeom prst="rect">
            <a:avLst/>
          </a:prstGeom>
        </p:spPr>
      </p:pic>
    </p:spTree>
    <p:extLst>
      <p:ext uri="{BB962C8B-B14F-4D97-AF65-F5344CB8AC3E}">
        <p14:creationId xmlns:p14="http://schemas.microsoft.com/office/powerpoint/2010/main" val="2527452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Containers</a:t>
            </a:r>
            <a:endParaRPr lang="en-US" dirty="0"/>
          </a:p>
        </p:txBody>
      </p:sp>
      <p:sp>
        <p:nvSpPr>
          <p:cNvPr id="7" name="Content Placeholder 6"/>
          <p:cNvSpPr>
            <a:spLocks noGrp="1"/>
          </p:cNvSpPr>
          <p:nvPr>
            <p:ph idx="1"/>
          </p:nvPr>
        </p:nvSpPr>
        <p:spPr/>
        <p:txBody>
          <a:bodyPr/>
          <a:lstStyle/>
          <a:p>
            <a:pPr marL="0" indent="0">
              <a:buNone/>
            </a:pPr>
            <a:r>
              <a:rPr lang="en-US" sz="2800" dirty="0" smtClean="0"/>
              <a:t>Containers</a:t>
            </a:r>
            <a:endParaRPr lang="en-US" sz="2800" dirty="0"/>
          </a:p>
          <a:p>
            <a:pPr marL="0" indent="0">
              <a:buNone/>
            </a:pPr>
            <a:endParaRPr lang="en-US" sz="2800" dirty="0" smtClean="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2" name="Picture 1"/>
          <p:cNvPicPr>
            <a:picLocks noChangeAspect="1"/>
          </p:cNvPicPr>
          <p:nvPr/>
        </p:nvPicPr>
        <p:blipFill>
          <a:blip r:embed="rId3"/>
          <a:stretch>
            <a:fillRect/>
          </a:stretch>
        </p:blipFill>
        <p:spPr>
          <a:xfrm>
            <a:off x="215416" y="1733605"/>
            <a:ext cx="4200525" cy="3600450"/>
          </a:xfrm>
          <a:prstGeom prst="rect">
            <a:avLst/>
          </a:prstGeom>
        </p:spPr>
      </p:pic>
      <p:pic>
        <p:nvPicPr>
          <p:cNvPr id="5" name="Picture 4"/>
          <p:cNvPicPr>
            <a:picLocks noChangeAspect="1"/>
          </p:cNvPicPr>
          <p:nvPr/>
        </p:nvPicPr>
        <p:blipFill>
          <a:blip r:embed="rId4"/>
          <a:stretch>
            <a:fillRect/>
          </a:stretch>
        </p:blipFill>
        <p:spPr>
          <a:xfrm>
            <a:off x="6020656" y="2440684"/>
            <a:ext cx="4428231" cy="2399290"/>
          </a:xfrm>
          <a:prstGeom prst="rect">
            <a:avLst/>
          </a:prstGeom>
        </p:spPr>
      </p:pic>
    </p:spTree>
    <p:extLst>
      <p:ext uri="{BB962C8B-B14F-4D97-AF65-F5344CB8AC3E}">
        <p14:creationId xmlns:p14="http://schemas.microsoft.com/office/powerpoint/2010/main" val="3843560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Containers</a:t>
            </a:r>
            <a:endParaRPr lang="en-US" dirty="0"/>
          </a:p>
        </p:txBody>
      </p:sp>
      <p:sp>
        <p:nvSpPr>
          <p:cNvPr id="7" name="Content Placeholder 6"/>
          <p:cNvSpPr>
            <a:spLocks noGrp="1"/>
          </p:cNvSpPr>
          <p:nvPr>
            <p:ph idx="1"/>
          </p:nvPr>
        </p:nvSpPr>
        <p:spPr/>
        <p:txBody>
          <a:bodyPr/>
          <a:lstStyle/>
          <a:p>
            <a:pPr marL="0" indent="0">
              <a:buNone/>
            </a:pPr>
            <a:r>
              <a:rPr lang="en-US" sz="2800" dirty="0" smtClean="0"/>
              <a:t>Containers</a:t>
            </a:r>
            <a:endParaRPr lang="en-US" sz="2800" dirty="0"/>
          </a:p>
          <a:p>
            <a:pPr marL="0" indent="0">
              <a:buNone/>
            </a:pPr>
            <a:endParaRPr lang="en-US" sz="2800" dirty="0" smtClean="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8" name="Picture 7"/>
          <p:cNvPicPr>
            <a:picLocks noChangeAspect="1"/>
          </p:cNvPicPr>
          <p:nvPr/>
        </p:nvPicPr>
        <p:blipFill>
          <a:blip r:embed="rId3"/>
          <a:stretch>
            <a:fillRect/>
          </a:stretch>
        </p:blipFill>
        <p:spPr>
          <a:xfrm>
            <a:off x="663236" y="1444817"/>
            <a:ext cx="10925175" cy="4391025"/>
          </a:xfrm>
          <a:prstGeom prst="rect">
            <a:avLst/>
          </a:prstGeom>
        </p:spPr>
      </p:pic>
    </p:spTree>
    <p:extLst>
      <p:ext uri="{BB962C8B-B14F-4D97-AF65-F5344CB8AC3E}">
        <p14:creationId xmlns:p14="http://schemas.microsoft.com/office/powerpoint/2010/main" val="4258106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 Time -Docker</a:t>
            </a:r>
            <a:endParaRPr lang="en-US" dirty="0"/>
          </a:p>
        </p:txBody>
      </p:sp>
      <p:sp>
        <p:nvSpPr>
          <p:cNvPr id="4" name="Content Placeholder 3"/>
          <p:cNvSpPr>
            <a:spLocks noGrp="1"/>
          </p:cNvSpPr>
          <p:nvPr>
            <p:ph idx="13"/>
          </p:nvPr>
        </p:nvSpPr>
        <p:spPr/>
        <p:txBody>
          <a:bodyPr/>
          <a:lstStyle/>
          <a:p>
            <a:endParaRPr lang="en-US"/>
          </a:p>
        </p:txBody>
      </p:sp>
      <p:sp>
        <p:nvSpPr>
          <p:cNvPr id="5" name="Rectangle 4"/>
          <p:cNvSpPr/>
          <p:nvPr/>
        </p:nvSpPr>
        <p:spPr>
          <a:xfrm>
            <a:off x="4911046" y="2476072"/>
            <a:ext cx="2424701" cy="923330"/>
          </a:xfrm>
          <a:prstGeom prst="rect">
            <a:avLst/>
          </a:prstGeom>
        </p:spPr>
        <p:txBody>
          <a:bodyPr wrap="square">
            <a:spAutoFit/>
          </a:bodyPr>
          <a:lstStyle/>
          <a:p>
            <a:r>
              <a:rPr lang="en-US" sz="5400" dirty="0" smtClean="0"/>
              <a:t>  DEMO</a:t>
            </a:r>
            <a:endParaRPr lang="en-US" sz="5400" dirty="0"/>
          </a:p>
        </p:txBody>
      </p:sp>
    </p:spTree>
    <p:extLst>
      <p:ext uri="{BB962C8B-B14F-4D97-AF65-F5344CB8AC3E}">
        <p14:creationId xmlns:p14="http://schemas.microsoft.com/office/powerpoint/2010/main" val="5533763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Containers -Docker </a:t>
            </a:r>
            <a:endParaRPr lang="en-US" dirty="0"/>
          </a:p>
        </p:txBody>
      </p:sp>
      <p:sp>
        <p:nvSpPr>
          <p:cNvPr id="7" name="Content Placeholder 6"/>
          <p:cNvSpPr>
            <a:spLocks noGrp="1"/>
          </p:cNvSpPr>
          <p:nvPr>
            <p:ph idx="1"/>
          </p:nvPr>
        </p:nvSpPr>
        <p:spPr>
          <a:xfrm>
            <a:off x="352014" y="837149"/>
            <a:ext cx="12161909" cy="5606361"/>
          </a:xfrm>
        </p:spPr>
        <p:txBody>
          <a:bodyPr/>
          <a:lstStyle/>
          <a:p>
            <a:pPr marL="0" indent="0">
              <a:buNone/>
            </a:pPr>
            <a:r>
              <a:rPr lang="en-US" sz="2400" dirty="0" smtClean="0"/>
              <a:t>Clone the below repo :</a:t>
            </a:r>
          </a:p>
          <a:p>
            <a:pPr marL="0" indent="0">
              <a:buNone/>
            </a:pPr>
            <a:r>
              <a:rPr lang="en-US" sz="2800" dirty="0" smtClean="0"/>
              <a:t> </a:t>
            </a:r>
          </a:p>
          <a:p>
            <a:pPr marL="0" indent="0">
              <a:buNone/>
            </a:pPr>
            <a:endParaRPr lang="en-US" sz="2800" dirty="0" smtClean="0"/>
          </a:p>
          <a:p>
            <a:pPr marL="0" indent="0">
              <a:buNone/>
            </a:pPr>
            <a:endParaRPr lang="en-US" sz="2800" dirty="0" smtClean="0"/>
          </a:p>
          <a:p>
            <a:pPr marL="0" indent="0">
              <a:buNone/>
            </a:pPr>
            <a:r>
              <a:rPr lang="en-US" sz="2400" dirty="0" smtClean="0"/>
              <a:t>cd into repo directory and build image from Dockerfile</a:t>
            </a:r>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Create container from the image</a:t>
            </a:r>
          </a:p>
          <a:p>
            <a:pPr marL="0" indent="0">
              <a:buNone/>
            </a:pPr>
            <a:endParaRPr lang="en-US" sz="2400" dirty="0"/>
          </a:p>
          <a:p>
            <a:pPr marL="0" indent="0">
              <a:buNone/>
            </a:pPr>
            <a:endParaRPr lang="en-US" sz="2400" dirty="0" smtClean="0"/>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9624341" y="4289032"/>
            <a:ext cx="1654620" cy="461665"/>
          </a:xfrm>
          <a:prstGeom prst="rect">
            <a:avLst/>
          </a:prstGeom>
          <a:noFill/>
        </p:spPr>
        <p:txBody>
          <a:bodyPr wrap="none" rtlCol="0">
            <a:spAutoFit/>
          </a:bodyPr>
          <a:lstStyle/>
          <a:p>
            <a:pPr algn="ctr"/>
            <a:r>
              <a:rPr lang="en-US" sz="2400" dirty="0" smtClean="0">
                <a:latin typeface="Arial" panose="020B0604020202020204" pitchFamily="34" charset="0"/>
                <a:cs typeface="Arial" panose="020B0604020202020204" pitchFamily="34" charset="0"/>
              </a:rPr>
              <a:t>Dockerfile</a:t>
            </a:r>
            <a:r>
              <a:rPr lang="en-US" sz="1400" dirty="0" smtClean="0">
                <a:solidFill>
                  <a:schemeClr val="bg1"/>
                </a:solidFill>
                <a:latin typeface="Arial" panose="020B0604020202020204" pitchFamily="34" charset="0"/>
                <a:cs typeface="Arial" panose="020B0604020202020204" pitchFamily="34" charset="0"/>
              </a:rPr>
              <a:t>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8" name="Picture 7"/>
          <p:cNvPicPr>
            <a:picLocks noChangeAspect="1"/>
          </p:cNvPicPr>
          <p:nvPr/>
        </p:nvPicPr>
        <p:blipFill>
          <a:blip r:embed="rId3"/>
          <a:stretch>
            <a:fillRect/>
          </a:stretch>
        </p:blipFill>
        <p:spPr>
          <a:xfrm>
            <a:off x="420239" y="1560613"/>
            <a:ext cx="6581775" cy="666750"/>
          </a:xfrm>
          <a:prstGeom prst="rect">
            <a:avLst/>
          </a:prstGeom>
        </p:spPr>
      </p:pic>
      <p:pic>
        <p:nvPicPr>
          <p:cNvPr id="9" name="Picture 8"/>
          <p:cNvPicPr>
            <a:picLocks noChangeAspect="1"/>
          </p:cNvPicPr>
          <p:nvPr/>
        </p:nvPicPr>
        <p:blipFill>
          <a:blip r:embed="rId4"/>
          <a:stretch>
            <a:fillRect/>
          </a:stretch>
        </p:blipFill>
        <p:spPr>
          <a:xfrm>
            <a:off x="8694289" y="1560613"/>
            <a:ext cx="3514725" cy="2571750"/>
          </a:xfrm>
          <a:prstGeom prst="rect">
            <a:avLst/>
          </a:prstGeom>
        </p:spPr>
      </p:pic>
      <p:pic>
        <p:nvPicPr>
          <p:cNvPr id="11" name="Picture 10"/>
          <p:cNvPicPr>
            <a:picLocks noChangeAspect="1"/>
          </p:cNvPicPr>
          <p:nvPr/>
        </p:nvPicPr>
        <p:blipFill>
          <a:blip r:embed="rId5"/>
          <a:stretch>
            <a:fillRect/>
          </a:stretch>
        </p:blipFill>
        <p:spPr>
          <a:xfrm>
            <a:off x="364713" y="3225712"/>
            <a:ext cx="7532387" cy="1063320"/>
          </a:xfrm>
          <a:prstGeom prst="rect">
            <a:avLst/>
          </a:prstGeom>
        </p:spPr>
      </p:pic>
      <p:pic>
        <p:nvPicPr>
          <p:cNvPr id="12" name="Picture 11"/>
          <p:cNvPicPr>
            <a:picLocks noChangeAspect="1"/>
          </p:cNvPicPr>
          <p:nvPr/>
        </p:nvPicPr>
        <p:blipFill>
          <a:blip r:embed="rId6"/>
          <a:stretch>
            <a:fillRect/>
          </a:stretch>
        </p:blipFill>
        <p:spPr>
          <a:xfrm>
            <a:off x="352013" y="5397260"/>
            <a:ext cx="8134350" cy="447675"/>
          </a:xfrm>
          <a:prstGeom prst="rect">
            <a:avLst/>
          </a:prstGeom>
        </p:spPr>
      </p:pic>
    </p:spTree>
    <p:extLst>
      <p:ext uri="{BB962C8B-B14F-4D97-AF65-F5344CB8AC3E}">
        <p14:creationId xmlns:p14="http://schemas.microsoft.com/office/powerpoint/2010/main" val="5550027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Container - Docker</a:t>
            </a:r>
            <a:endParaRPr lang="en-US" dirty="0"/>
          </a:p>
        </p:txBody>
      </p:sp>
      <p:sp>
        <p:nvSpPr>
          <p:cNvPr id="3" name="TextBox 2"/>
          <p:cNvSpPr txBox="1"/>
          <p:nvPr/>
        </p:nvSpPr>
        <p:spPr>
          <a:xfrm>
            <a:off x="418691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1</a:t>
            </a:r>
            <a:endParaRPr lang="en-US" sz="1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6330035"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2</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8473160" y="4803667"/>
            <a:ext cx="671979" cy="307777"/>
          </a:xfrm>
          <a:prstGeom prst="rect">
            <a:avLst/>
          </a:prstGeom>
          <a:noFill/>
        </p:spPr>
        <p:txBody>
          <a:bodyPr wrap="non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Icon 3</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12827000" y="0"/>
            <a:ext cx="1737360" cy="6858000"/>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one of the Teach slides which can be used for scripting the content pages. The stylization of the slide supports text on top and icons below layout. </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icons given here also indicate which type of icons will go best with the template.</a:t>
            </a:r>
          </a:p>
        </p:txBody>
      </p:sp>
      <p:sp>
        <p:nvSpPr>
          <p:cNvPr id="4" name="Content Placeholder 3"/>
          <p:cNvSpPr>
            <a:spLocks noGrp="1"/>
          </p:cNvSpPr>
          <p:nvPr>
            <p:ph idx="13"/>
          </p:nvPr>
        </p:nvSpPr>
        <p:spPr/>
        <p:txBody>
          <a:bodyPr/>
          <a:lstStyle/>
          <a:p>
            <a:endParaRPr lang="en-US"/>
          </a:p>
        </p:txBody>
      </p:sp>
      <p:pic>
        <p:nvPicPr>
          <p:cNvPr id="2" name="Picture 1"/>
          <p:cNvPicPr>
            <a:picLocks noChangeAspect="1"/>
          </p:cNvPicPr>
          <p:nvPr/>
        </p:nvPicPr>
        <p:blipFill>
          <a:blip r:embed="rId3"/>
          <a:stretch>
            <a:fillRect/>
          </a:stretch>
        </p:blipFill>
        <p:spPr>
          <a:xfrm>
            <a:off x="739738" y="797249"/>
            <a:ext cx="10849511" cy="5473163"/>
          </a:xfrm>
          <a:prstGeom prst="rect">
            <a:avLst/>
          </a:prstGeom>
        </p:spPr>
      </p:pic>
    </p:spTree>
    <p:extLst>
      <p:ext uri="{BB962C8B-B14F-4D97-AF65-F5344CB8AC3E}">
        <p14:creationId xmlns:p14="http://schemas.microsoft.com/office/powerpoint/2010/main" val="2809437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9202</TotalTime>
  <Words>2886</Words>
  <Application>Microsoft Office PowerPoint</Application>
  <PresentationFormat>Custom</PresentationFormat>
  <Paragraphs>457</Paragraphs>
  <Slides>31</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Calibri Light</vt:lpstr>
      <vt:lpstr>Courier New</vt:lpstr>
      <vt:lpstr>Lato</vt:lpstr>
      <vt:lpstr>Wingdings</vt:lpstr>
      <vt:lpstr>Office Theme</vt:lpstr>
      <vt:lpstr>Custom Design</vt:lpstr>
      <vt:lpstr>PowerPoint Presentation</vt:lpstr>
      <vt:lpstr>Container Orchestration </vt:lpstr>
      <vt:lpstr>Kubernetes Overview</vt:lpstr>
      <vt:lpstr>Containers - Docker</vt:lpstr>
      <vt:lpstr>Containers</vt:lpstr>
      <vt:lpstr>Containers</vt:lpstr>
      <vt:lpstr>Demo Time -Docker</vt:lpstr>
      <vt:lpstr>Containers -Docker </vt:lpstr>
      <vt:lpstr>Container - Docker</vt:lpstr>
      <vt:lpstr>Kubernetes </vt:lpstr>
      <vt:lpstr>Kubernetes </vt:lpstr>
      <vt:lpstr>Kubernetes </vt:lpstr>
      <vt:lpstr>Kubernetes </vt:lpstr>
      <vt:lpstr>Kubernetes </vt:lpstr>
      <vt:lpstr>Kubernetes</vt:lpstr>
      <vt:lpstr>Kubernetes</vt:lpstr>
      <vt:lpstr>Kubernetes</vt:lpstr>
      <vt:lpstr>Kubernetes</vt:lpstr>
      <vt:lpstr>Kubernetes</vt:lpstr>
      <vt:lpstr>Kubernetes</vt:lpstr>
      <vt:lpstr>Kubernetes</vt:lpstr>
      <vt:lpstr>Demo Time -Kubernetes</vt:lpstr>
      <vt:lpstr>Demo Time -Kubernetes</vt:lpstr>
      <vt:lpstr>Kubernetes</vt:lpstr>
      <vt:lpstr>Kubernetes</vt:lpstr>
      <vt:lpstr>Kubernetes</vt:lpstr>
      <vt:lpstr>Kubernetes</vt:lpstr>
      <vt:lpstr>Kubernetes</vt:lpstr>
      <vt:lpstr>Kubernetes</vt:lpstr>
      <vt:lpstr>Kubernetes</vt:lpstr>
      <vt:lpstr>Kubernetes</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Ghosh, Ishita (Cognizant)</dc:creator>
  <cp:lastModifiedBy>Rajendran, Karthik (Cognizant)</cp:lastModifiedBy>
  <cp:revision>258</cp:revision>
  <dcterms:created xsi:type="dcterms:W3CDTF">2019-03-15T09:26:44Z</dcterms:created>
  <dcterms:modified xsi:type="dcterms:W3CDTF">2020-08-15T04:50:42Z</dcterms:modified>
</cp:coreProperties>
</file>